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306" r:id="rId3"/>
    <p:sldId id="343" r:id="rId4"/>
    <p:sldId id="456" r:id="rId5"/>
    <p:sldId id="361" r:id="rId6"/>
    <p:sldId id="433" r:id="rId7"/>
    <p:sldId id="453" r:id="rId8"/>
    <p:sldId id="454" r:id="rId9"/>
    <p:sldId id="455" r:id="rId10"/>
    <p:sldId id="416" r:id="rId11"/>
    <p:sldId id="417" r:id="rId12"/>
    <p:sldId id="419" r:id="rId13"/>
    <p:sldId id="449" r:id="rId14"/>
    <p:sldId id="363" r:id="rId15"/>
    <p:sldId id="418" r:id="rId16"/>
    <p:sldId id="420" r:id="rId17"/>
    <p:sldId id="375" r:id="rId18"/>
    <p:sldId id="365" r:id="rId19"/>
    <p:sldId id="366" r:id="rId20"/>
    <p:sldId id="367" r:id="rId21"/>
    <p:sldId id="422" r:id="rId22"/>
    <p:sldId id="425" r:id="rId23"/>
    <p:sldId id="426" r:id="rId24"/>
    <p:sldId id="424" r:id="rId25"/>
    <p:sldId id="421" r:id="rId26"/>
    <p:sldId id="368" r:id="rId27"/>
    <p:sldId id="369" r:id="rId28"/>
    <p:sldId id="370" r:id="rId29"/>
    <p:sldId id="445" r:id="rId30"/>
    <p:sldId id="280" r:id="rId31"/>
    <p:sldId id="410" r:id="rId32"/>
    <p:sldId id="447" r:id="rId33"/>
    <p:sldId id="446" r:id="rId34"/>
    <p:sldId id="429" r:id="rId35"/>
    <p:sldId id="265" r:id="rId36"/>
    <p:sldId id="264" r:id="rId37"/>
    <p:sldId id="267" r:id="rId38"/>
    <p:sldId id="268" r:id="rId39"/>
    <p:sldId id="314" r:id="rId40"/>
    <p:sldId id="266" r:id="rId41"/>
    <p:sldId id="297" r:id="rId42"/>
    <p:sldId id="288" r:id="rId43"/>
    <p:sldId id="434" r:id="rId44"/>
    <p:sldId id="401" r:id="rId45"/>
    <p:sldId id="450" r:id="rId46"/>
    <p:sldId id="393" r:id="rId47"/>
    <p:sldId id="448" r:id="rId48"/>
    <p:sldId id="432" r:id="rId49"/>
    <p:sldId id="330" r:id="rId50"/>
    <p:sldId id="273" r:id="rId51"/>
  </p:sldIdLst>
  <p:sldSz cx="9144000" cy="6858000" type="screen4x3"/>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4" autoAdjust="0"/>
    <p:restoredTop sz="86240" autoAdjust="0"/>
  </p:normalViewPr>
  <p:slideViewPr>
    <p:cSldViewPr>
      <p:cViewPr>
        <p:scale>
          <a:sx n="112" d="100"/>
          <a:sy n="112" d="100"/>
        </p:scale>
        <p:origin x="258" y="69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22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300"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67164" y="1"/>
            <a:ext cx="3035300" cy="461963"/>
          </a:xfrm>
          <a:prstGeom prst="rect">
            <a:avLst/>
          </a:prstGeom>
        </p:spPr>
        <p:txBody>
          <a:bodyPr vert="horz" lIns="91440" tIns="45720" rIns="91440" bIns="45720" rtlCol="0"/>
          <a:lstStyle>
            <a:lvl1pPr algn="r">
              <a:defRPr sz="1200"/>
            </a:lvl1pPr>
          </a:lstStyle>
          <a:p>
            <a:fld id="{EF2C34A1-C3AE-478A-9E50-00320A7553EC}" type="datetimeFigureOut">
              <a:rPr lang="en-US" smtClean="0"/>
              <a:pPr/>
              <a:t>2014/07/07</a:t>
            </a:fld>
            <a:endParaRPr lang="en-US" dirty="0"/>
          </a:p>
        </p:txBody>
      </p:sp>
      <p:sp>
        <p:nvSpPr>
          <p:cNvPr id="4" name="Footer Placeholder 3"/>
          <p:cNvSpPr>
            <a:spLocks noGrp="1"/>
          </p:cNvSpPr>
          <p:nvPr>
            <p:ph type="ftr" sz="quarter" idx="2"/>
          </p:nvPr>
        </p:nvSpPr>
        <p:spPr>
          <a:xfrm>
            <a:off x="0" y="8759826"/>
            <a:ext cx="3035300"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164" y="8759826"/>
            <a:ext cx="3035300" cy="461963"/>
          </a:xfrm>
          <a:prstGeom prst="rect">
            <a:avLst/>
          </a:prstGeom>
        </p:spPr>
        <p:txBody>
          <a:bodyPr vert="horz" lIns="91440" tIns="45720" rIns="91440" bIns="45720" rtlCol="0" anchor="b"/>
          <a:lstStyle>
            <a:lvl1pPr algn="r">
              <a:defRPr sz="1200"/>
            </a:lvl1pPr>
          </a:lstStyle>
          <a:p>
            <a:fld id="{AF3DE350-90DD-4357-BFA5-D9F5D60863EF}" type="slidenum">
              <a:rPr lang="en-US" smtClean="0"/>
              <a:pPr/>
              <a:t>‹#›</a:t>
            </a:fld>
            <a:endParaRPr lang="en-US" dirty="0"/>
          </a:p>
        </p:txBody>
      </p:sp>
    </p:spTree>
    <p:extLst>
      <p:ext uri="{BB962C8B-B14F-4D97-AF65-F5344CB8AC3E}">
        <p14:creationId xmlns:p14="http://schemas.microsoft.com/office/powerpoint/2010/main" val="80192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116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67341" y="1"/>
            <a:ext cx="3035088" cy="461169"/>
          </a:xfrm>
          <a:prstGeom prst="rect">
            <a:avLst/>
          </a:prstGeom>
        </p:spPr>
        <p:txBody>
          <a:bodyPr vert="horz" lIns="91440" tIns="45720" rIns="91440" bIns="45720" rtlCol="0"/>
          <a:lstStyle>
            <a:lvl1pPr algn="r">
              <a:defRPr sz="1200"/>
            </a:lvl1pPr>
          </a:lstStyle>
          <a:p>
            <a:fld id="{65DDE4E0-C25C-4AA7-92F2-0D914D3AB7AC}" type="datetimeFigureOut">
              <a:rPr lang="en-US" smtClean="0"/>
              <a:pPr/>
              <a:t>2014/07/07</a:t>
            </a:fld>
            <a:endParaRPr lang="en-US" dirty="0"/>
          </a:p>
        </p:txBody>
      </p:sp>
      <p:sp>
        <p:nvSpPr>
          <p:cNvPr id="4" name="Slide Image Placeholder 3"/>
          <p:cNvSpPr>
            <a:spLocks noGrp="1" noRot="1" noChangeAspect="1"/>
          </p:cNvSpPr>
          <p:nvPr>
            <p:ph type="sldImg" idx="2"/>
          </p:nvPr>
        </p:nvSpPr>
        <p:spPr>
          <a:xfrm>
            <a:off x="1196975" y="692150"/>
            <a:ext cx="4610100" cy="3457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405" y="4381104"/>
            <a:ext cx="5603240" cy="41505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7"/>
            <a:ext cx="3035088" cy="46116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760607"/>
            <a:ext cx="3035088" cy="461169"/>
          </a:xfrm>
          <a:prstGeom prst="rect">
            <a:avLst/>
          </a:prstGeom>
        </p:spPr>
        <p:txBody>
          <a:bodyPr vert="horz" lIns="91440" tIns="45720" rIns="91440" bIns="45720" rtlCol="0" anchor="b"/>
          <a:lstStyle>
            <a:lvl1pPr algn="r">
              <a:defRPr sz="1200"/>
            </a:lvl1pPr>
          </a:lstStyle>
          <a:p>
            <a:fld id="{27FA04C1-63BE-41D8-9C5B-569D45639052}" type="slidenum">
              <a:rPr lang="en-US" smtClean="0"/>
              <a:pPr/>
              <a:t>‹#›</a:t>
            </a:fld>
            <a:endParaRPr lang="en-US" dirty="0"/>
          </a:p>
        </p:txBody>
      </p:sp>
    </p:spTree>
    <p:extLst>
      <p:ext uri="{BB962C8B-B14F-4D97-AF65-F5344CB8AC3E}">
        <p14:creationId xmlns:p14="http://schemas.microsoft.com/office/powerpoint/2010/main" val="31248416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your interest in the </a:t>
            </a:r>
            <a:r>
              <a:rPr lang="en-US" baseline="0" dirty="0" err="1" smtClean="0"/>
              <a:t>OHgrievance</a:t>
            </a:r>
            <a:r>
              <a:rPr lang="en-US" baseline="0" dirty="0" smtClean="0"/>
              <a:t> filing system.</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a:t>
            </a:fld>
            <a:endParaRPr lang="en-US" dirty="0"/>
          </a:p>
        </p:txBody>
      </p:sp>
    </p:spTree>
    <p:extLst>
      <p:ext uri="{BB962C8B-B14F-4D97-AF65-F5344CB8AC3E}">
        <p14:creationId xmlns:p14="http://schemas.microsoft.com/office/powerpoint/2010/main" val="120266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fontAlgn="ctr">
              <a:buNone/>
            </a:pPr>
            <a:r>
              <a:rPr lang="en-US" sz="1200" dirty="0" smtClean="0"/>
              <a:t>Upon</a:t>
            </a:r>
            <a:r>
              <a:rPr lang="en-US" sz="1200" baseline="0" dirty="0" smtClean="0"/>
              <a:t> successfully logging into </a:t>
            </a:r>
            <a:r>
              <a:rPr lang="en-US" sz="1200" baseline="0" dirty="0" err="1" smtClean="0"/>
              <a:t>OHgrievance</a:t>
            </a:r>
            <a:r>
              <a:rPr lang="en-US" sz="1200" baseline="0" dirty="0" smtClean="0"/>
              <a:t>, a </a:t>
            </a:r>
            <a:r>
              <a:rPr lang="en-US" sz="1200" dirty="0" smtClean="0"/>
              <a:t>Home screen will display all recently viewed, created or modified grievances the user has authorization to see. </a:t>
            </a:r>
          </a:p>
          <a:p>
            <a:pPr marL="109728" indent="0" fontAlgn="ctr">
              <a:buNone/>
            </a:pPr>
            <a:endParaRPr lang="en-US" sz="1200"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200" dirty="0" smtClean="0"/>
              <a:t>  The system is set to allow union employees</a:t>
            </a:r>
            <a:r>
              <a:rPr lang="en-US" sz="1200" baseline="0" dirty="0" smtClean="0"/>
              <a:t> to see all grievances he or she has personally filed or the union has filed on their behalf.</a:t>
            </a:r>
          </a:p>
          <a:p>
            <a:pPr fontAlgn="ctr"/>
            <a:endParaRPr lang="en-US" sz="1200" dirty="0" smtClean="0"/>
          </a:p>
          <a:p>
            <a:pPr marL="0" marR="0" indent="0" algn="l" defTabSz="914400" rtl="0" eaLnBrk="1" fontAlgn="ctr" latinLnBrk="0" hangingPunct="1">
              <a:lnSpc>
                <a:spcPct val="100000"/>
              </a:lnSpc>
              <a:spcBef>
                <a:spcPts val="0"/>
              </a:spcBef>
              <a:spcAft>
                <a:spcPts val="0"/>
              </a:spcAft>
              <a:buClrTx/>
              <a:buSzTx/>
              <a:buFontTx/>
              <a:buNone/>
              <a:tabLst/>
              <a:defRPr/>
            </a:pPr>
            <a:r>
              <a:rPr lang="en-US" sz="1200" dirty="0" smtClean="0"/>
              <a:t>  </a:t>
            </a:r>
            <a:r>
              <a:rPr lang="en-US" sz="1200" baseline="0" dirty="0" smtClean="0"/>
              <a:t>The system will allow union representatives to see all grievances filed within their worksite or chapter.</a:t>
            </a:r>
            <a:endParaRPr lang="en-US" sz="1200" dirty="0" smtClean="0"/>
          </a:p>
          <a:p>
            <a:pPr fontAlgn="ctr"/>
            <a:endParaRPr lang="en-US" sz="1200" dirty="0" smtClean="0"/>
          </a:p>
          <a:p>
            <a:pPr fontAlgn="ctr"/>
            <a:r>
              <a:rPr lang="en-US" sz="1200" dirty="0" smtClean="0"/>
              <a:t>  All</a:t>
            </a:r>
            <a:r>
              <a:rPr lang="en-US" sz="1200" baseline="0" dirty="0" smtClean="0"/>
              <a:t> u</a:t>
            </a:r>
            <a:r>
              <a:rPr lang="en-US" sz="1200" dirty="0" smtClean="0"/>
              <a:t>sers  may select which view they prefer by selecting from the drop down menu on the right hand side of the screen.</a:t>
            </a:r>
          </a:p>
          <a:p>
            <a:pPr fontAlgn="ctr"/>
            <a:endParaRPr lang="en-US" sz="1200" b="1" dirty="0" smtClean="0"/>
          </a:p>
          <a:p>
            <a:pPr fontAlgn="ctr"/>
            <a:endParaRPr lang="en-US" sz="1200" b="1" dirty="0" smtClean="0"/>
          </a:p>
          <a:p>
            <a:pPr fontAlgn="ctr"/>
            <a:r>
              <a:rPr lang="en-US" sz="1200" b="1" dirty="0" smtClean="0"/>
              <a:t>  Please</a:t>
            </a:r>
            <a:r>
              <a:rPr lang="en-US" sz="1200" b="1" baseline="0" dirty="0" smtClean="0"/>
              <a:t> note that regardless of types of grievances the user wishes to see, the u</a:t>
            </a:r>
            <a:r>
              <a:rPr lang="en-US" sz="1200" b="1" dirty="0" smtClean="0"/>
              <a:t>ser must always select “Go” to refresh and reflect the most current information.</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10</a:t>
            </a:fld>
            <a:endParaRPr lang="en-US" dirty="0"/>
          </a:p>
        </p:txBody>
      </p:sp>
    </p:spTree>
    <p:extLst>
      <p:ext uri="{BB962C8B-B14F-4D97-AF65-F5344CB8AC3E}">
        <p14:creationId xmlns:p14="http://schemas.microsoft.com/office/powerpoint/2010/main" val="226922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fontAlgn="ctr">
              <a:buNone/>
            </a:pPr>
            <a:r>
              <a:rPr lang="en-US" sz="1200" b="0" dirty="0" smtClean="0"/>
              <a:t>The user may further filter out the grievances they wish to see by selecting</a:t>
            </a:r>
            <a:r>
              <a:rPr lang="en-US" sz="1200" b="0" baseline="0" dirty="0" smtClean="0"/>
              <a:t> a specific “list view.”</a:t>
            </a:r>
            <a:endParaRPr lang="en-US" sz="1200" b="0" dirty="0" smtClean="0"/>
          </a:p>
          <a:p>
            <a:pPr marL="109728" indent="0" fontAlgn="ctr">
              <a:buNone/>
            </a:pPr>
            <a:endParaRPr lang="en-US" sz="1200" b="0" dirty="0" smtClean="0"/>
          </a:p>
          <a:p>
            <a:pPr marL="109728" indent="0" fontAlgn="ctr">
              <a:buNone/>
            </a:pPr>
            <a:r>
              <a:rPr lang="en-US" sz="1200" b="0" dirty="0" smtClean="0"/>
              <a:t>These</a:t>
            </a:r>
            <a:r>
              <a:rPr lang="en-US" sz="1200" b="0" baseline="0" dirty="0" smtClean="0"/>
              <a:t> list views allow the user to see only open or closed grievances, types of grievance or grievances at specific steps in the appeal process.</a:t>
            </a:r>
            <a:endParaRPr lang="en-US" sz="1200" b="0" dirty="0" smtClean="0"/>
          </a:p>
          <a:p>
            <a:endParaRPr lang="en-US" b="0"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11</a:t>
            </a:fld>
            <a:endParaRPr lang="en-US" dirty="0"/>
          </a:p>
        </p:txBody>
      </p:sp>
    </p:spTree>
    <p:extLst>
      <p:ext uri="{BB962C8B-B14F-4D97-AF65-F5344CB8AC3E}">
        <p14:creationId xmlns:p14="http://schemas.microsoft.com/office/powerpoint/2010/main" val="329822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fontAlgn="ctr">
              <a:buNone/>
            </a:pPr>
            <a:r>
              <a:rPr lang="en-US" sz="1400" dirty="0" smtClean="0"/>
              <a:t>The</a:t>
            </a:r>
            <a:r>
              <a:rPr lang="en-US" sz="1400" baseline="0" dirty="0" smtClean="0"/>
              <a:t> u</a:t>
            </a:r>
            <a:r>
              <a:rPr lang="en-US" sz="1400" dirty="0" smtClean="0"/>
              <a:t>ser may also choose to sort grievances listed on screen by clicking on the title of the column they wish to sort.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12</a:t>
            </a:fld>
            <a:endParaRPr lang="en-US" dirty="0"/>
          </a:p>
        </p:txBody>
      </p:sp>
    </p:spTree>
    <p:extLst>
      <p:ext uri="{BB962C8B-B14F-4D97-AF65-F5344CB8AC3E}">
        <p14:creationId xmlns:p14="http://schemas.microsoft.com/office/powerpoint/2010/main" val="1479980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ea typeface="Calibri"/>
                <a:cs typeface="Times New Roman"/>
              </a:rPr>
              <a:t>Additionally, the</a:t>
            </a:r>
            <a:r>
              <a:rPr lang="en-US" sz="1200" baseline="0" dirty="0" smtClean="0">
                <a:effectLst/>
                <a:ea typeface="Calibri"/>
                <a:cs typeface="Times New Roman"/>
              </a:rPr>
              <a:t> u</a:t>
            </a:r>
            <a:r>
              <a:rPr lang="en-US" sz="1200" dirty="0" smtClean="0">
                <a:effectLst/>
                <a:ea typeface="Calibri"/>
                <a:cs typeface="Times New Roman"/>
              </a:rPr>
              <a:t>ser may search</a:t>
            </a:r>
            <a:r>
              <a:rPr lang="en-US" sz="1200" baseline="0" dirty="0" smtClean="0">
                <a:effectLst/>
                <a:ea typeface="Calibri"/>
                <a:cs typeface="Times New Roman"/>
              </a:rPr>
              <a:t> for specific information by clicking on</a:t>
            </a:r>
            <a:r>
              <a:rPr lang="en-US" sz="1200" dirty="0" smtClean="0">
                <a:effectLst/>
                <a:ea typeface="Calibri"/>
                <a:cs typeface="Times New Roman"/>
              </a:rPr>
              <a:t> “</a:t>
            </a:r>
            <a:r>
              <a:rPr lang="en-US" sz="1200" b="1" dirty="0" smtClean="0">
                <a:effectLst/>
                <a:ea typeface="Calibri"/>
                <a:cs typeface="Times New Roman"/>
              </a:rPr>
              <a:t>CTRL”  “F”</a:t>
            </a:r>
            <a:r>
              <a:rPr lang="en-US" sz="1200" dirty="0" smtClean="0">
                <a:ea typeface="Calibri"/>
                <a:cs typeface="Times New Roman"/>
              </a:rPr>
              <a:t> </a:t>
            </a:r>
            <a:r>
              <a:rPr lang="en-US" sz="1200" dirty="0" smtClean="0">
                <a:effectLst/>
                <a:ea typeface="Calibri"/>
                <a:cs typeface="Times New Roman"/>
              </a:rPr>
              <a:t>and entering the search</a:t>
            </a:r>
            <a:r>
              <a:rPr lang="en-US" sz="1200" baseline="0" dirty="0" smtClean="0">
                <a:effectLst/>
                <a:ea typeface="Calibri"/>
                <a:cs typeface="Times New Roman"/>
              </a:rPr>
              <a:t> criteria such as</a:t>
            </a:r>
            <a:r>
              <a:rPr lang="en-US" sz="1200" dirty="0" smtClean="0">
                <a:effectLst/>
                <a:ea typeface="Calibri"/>
                <a:cs typeface="Times New Roman"/>
              </a:rPr>
              <a:t> grievant name</a:t>
            </a:r>
            <a:r>
              <a:rPr lang="en-US" sz="1200" baseline="0" dirty="0" smtClean="0">
                <a:effectLst/>
                <a:ea typeface="Calibri"/>
                <a:cs typeface="Times New Roman"/>
              </a:rPr>
              <a:t> or agency.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ffectLs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ea typeface="Calibri"/>
                <a:cs typeface="Times New Roman"/>
              </a:rPr>
              <a:t>Please</a:t>
            </a:r>
            <a:r>
              <a:rPr lang="en-US" sz="1200" baseline="0" dirty="0" smtClean="0">
                <a:effectLst/>
                <a:ea typeface="Calibri"/>
                <a:cs typeface="Times New Roman"/>
              </a:rPr>
              <a:t> note that w</a:t>
            </a:r>
            <a:r>
              <a:rPr lang="en-US" sz="1200" dirty="0" smtClean="0">
                <a:effectLst/>
                <a:ea typeface="Calibri"/>
                <a:cs typeface="Times New Roman"/>
              </a:rPr>
              <a:t>hen</a:t>
            </a:r>
            <a:r>
              <a:rPr lang="en-US" sz="1200" baseline="0" dirty="0" smtClean="0">
                <a:effectLst/>
                <a:ea typeface="Calibri"/>
                <a:cs typeface="Times New Roman"/>
              </a:rPr>
              <a:t> there are numerous records, the should ensure </a:t>
            </a:r>
            <a:r>
              <a:rPr lang="en-US" sz="1200" dirty="0" smtClean="0">
                <a:effectLst/>
                <a:ea typeface="Calibri"/>
                <a:cs typeface="Times New Roman"/>
              </a:rPr>
              <a:t>that he or she selects the “</a:t>
            </a:r>
            <a:r>
              <a:rPr lang="en-US" sz="1200" b="1" dirty="0" smtClean="0">
                <a:effectLst/>
                <a:ea typeface="Calibri"/>
                <a:cs typeface="Times New Roman"/>
              </a:rPr>
              <a:t>show me more</a:t>
            </a:r>
            <a:r>
              <a:rPr lang="en-US" sz="1200" dirty="0" smtClean="0">
                <a:effectLst/>
                <a:ea typeface="Calibri"/>
                <a:cs typeface="Times New Roman"/>
              </a:rPr>
              <a:t>” option at the bottom of the page to expand the list.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13</a:t>
            </a:fld>
            <a:endParaRPr lang="en-US" dirty="0"/>
          </a:p>
        </p:txBody>
      </p:sp>
    </p:spTree>
    <p:extLst>
      <p:ext uri="{BB962C8B-B14F-4D97-AF65-F5344CB8AC3E}">
        <p14:creationId xmlns:p14="http://schemas.microsoft.com/office/powerpoint/2010/main" val="216466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user can</a:t>
            </a:r>
            <a:r>
              <a:rPr lang="en-US" baseline="0" dirty="0" smtClean="0"/>
              <a:t> file a grievance by clicking on the “Create Grievance” link in the middle of the Grievances screen.</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14</a:t>
            </a:fld>
            <a:endParaRPr lang="en-US" dirty="0"/>
          </a:p>
        </p:txBody>
      </p:sp>
    </p:spTree>
    <p:extLst>
      <p:ext uri="{BB962C8B-B14F-4D97-AF65-F5344CB8AC3E}">
        <p14:creationId xmlns:p14="http://schemas.microsoft.com/office/powerpoint/2010/main" val="2793980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buFont typeface="Wingdings" panose="05000000000000000000" pitchFamily="2" charset="2"/>
              <a:buNone/>
            </a:pPr>
            <a:r>
              <a:rPr lang="en-US" sz="1600" dirty="0" smtClean="0"/>
              <a:t>At this point,</a:t>
            </a:r>
            <a:r>
              <a:rPr lang="en-US" sz="1600" baseline="0" dirty="0" smtClean="0"/>
              <a:t> the a</a:t>
            </a:r>
            <a:r>
              <a:rPr lang="en-US" sz="1600" dirty="0" smtClean="0"/>
              <a:t>pplicable Union Logo of the person logged into the system should appear.</a:t>
            </a:r>
          </a:p>
          <a:p>
            <a:pPr lvl="1" algn="just">
              <a:buFont typeface="Wingdings" panose="05000000000000000000" pitchFamily="2" charset="2"/>
              <a:buNone/>
            </a:pPr>
            <a:endParaRPr lang="en-US" sz="1600" dirty="0" smtClean="0"/>
          </a:p>
          <a:p>
            <a:pPr lvl="1" algn="just">
              <a:buFont typeface="Wingdings" panose="05000000000000000000" pitchFamily="2" charset="2"/>
              <a:buNone/>
            </a:pPr>
            <a:r>
              <a:rPr lang="en-US" sz="1600" dirty="0" smtClean="0"/>
              <a:t>If</a:t>
            </a:r>
            <a:r>
              <a:rPr lang="en-US" sz="1600" baseline="0" dirty="0" smtClean="0"/>
              <a:t> the </a:t>
            </a:r>
            <a:r>
              <a:rPr lang="en-US" sz="1600" dirty="0" smtClean="0"/>
              <a:t>user is an authorized Union Representative such as a steward, delegate</a:t>
            </a:r>
            <a:r>
              <a:rPr lang="en-US" sz="1600" baseline="0" dirty="0" smtClean="0"/>
              <a:t> or associate, </a:t>
            </a:r>
            <a:r>
              <a:rPr lang="en-US" sz="1600" dirty="0" smtClean="0"/>
              <a:t>the system will allow the option to file for another by asking if the user is “Filing as yourself?”</a:t>
            </a:r>
          </a:p>
        </p:txBody>
      </p:sp>
      <p:sp>
        <p:nvSpPr>
          <p:cNvPr id="4" name="Slide Number Placeholder 3"/>
          <p:cNvSpPr>
            <a:spLocks noGrp="1"/>
          </p:cNvSpPr>
          <p:nvPr>
            <p:ph type="sldNum" sz="quarter" idx="10"/>
          </p:nvPr>
        </p:nvSpPr>
        <p:spPr/>
        <p:txBody>
          <a:bodyPr/>
          <a:lstStyle/>
          <a:p>
            <a:fld id="{27FA04C1-63BE-41D8-9C5B-569D45639052}" type="slidenum">
              <a:rPr lang="en-US" smtClean="0"/>
              <a:pPr/>
              <a:t>15</a:t>
            </a:fld>
            <a:endParaRPr lang="en-US" dirty="0"/>
          </a:p>
        </p:txBody>
      </p:sp>
    </p:spTree>
    <p:extLst>
      <p:ext uri="{BB962C8B-B14F-4D97-AF65-F5344CB8AC3E}">
        <p14:creationId xmlns:p14="http://schemas.microsoft.com/office/powerpoint/2010/main" val="3165462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chemeClr val="tx1"/>
                </a:solidFill>
              </a:rPr>
              <a:t>If a union representative does not select</a:t>
            </a:r>
            <a:r>
              <a:rPr lang="en-US" sz="1200" b="0" baseline="0" dirty="0" smtClean="0">
                <a:solidFill>
                  <a:schemeClr val="tx1"/>
                </a:solidFill>
              </a:rPr>
              <a:t> “Filing as Yourself”, the system will assume he or she </a:t>
            </a:r>
            <a:r>
              <a:rPr lang="en-US" sz="1200" b="0" dirty="0" smtClean="0">
                <a:solidFill>
                  <a:schemeClr val="tx1"/>
                </a:solidFill>
              </a:rPr>
              <a:t>is filing for another member.</a:t>
            </a:r>
          </a:p>
          <a:p>
            <a:endParaRPr lang="en-US" sz="1200" b="0" dirty="0" smtClean="0">
              <a:solidFill>
                <a:schemeClr val="tx1"/>
              </a:solidFill>
            </a:endParaRPr>
          </a:p>
          <a:p>
            <a:r>
              <a:rPr lang="en-US" sz="1200" b="0" dirty="0" smtClean="0">
                <a:solidFill>
                  <a:schemeClr val="tx1"/>
                </a:solidFill>
              </a:rPr>
              <a:t>The</a:t>
            </a:r>
            <a:r>
              <a:rPr lang="en-US" sz="1200" b="0" baseline="0" dirty="0" smtClean="0">
                <a:solidFill>
                  <a:schemeClr val="tx1"/>
                </a:solidFill>
              </a:rPr>
              <a:t> system will then require that the user</a:t>
            </a:r>
            <a:r>
              <a:rPr lang="en-US" sz="1200" b="0" dirty="0" smtClean="0">
                <a:solidFill>
                  <a:schemeClr val="tx1"/>
                </a:solidFill>
              </a:rPr>
              <a:t> indicate the employee’s State of Ohio ID that the representative is filing</a:t>
            </a:r>
            <a:r>
              <a:rPr lang="en-US" sz="1200" b="0" baseline="0" dirty="0" smtClean="0">
                <a:solidFill>
                  <a:schemeClr val="tx1"/>
                </a:solidFill>
              </a:rPr>
              <a:t> on the behalf of.</a:t>
            </a:r>
          </a:p>
          <a:p>
            <a:endParaRPr lang="en-US" sz="1200" b="0" baseline="0" dirty="0" smtClean="0">
              <a:solidFill>
                <a:schemeClr val="tx1"/>
              </a:solidFill>
            </a:endParaRPr>
          </a:p>
          <a:p>
            <a:r>
              <a:rPr lang="en-US" sz="1200" b="0" baseline="0" dirty="0" smtClean="0">
                <a:solidFill>
                  <a:schemeClr val="tx1"/>
                </a:solidFill>
              </a:rPr>
              <a:t>This option is not available for union employees who are not recognized union representatives.</a:t>
            </a:r>
            <a:r>
              <a:rPr lang="en-US" sz="2400" dirty="0" smtClean="0"/>
              <a:t/>
            </a:r>
            <a:br>
              <a:rPr lang="en-US" sz="2400" dirty="0" smtClean="0"/>
            </a:b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16</a:t>
            </a:fld>
            <a:endParaRPr lang="en-US" dirty="0"/>
          </a:p>
        </p:txBody>
      </p:sp>
    </p:spTree>
    <p:extLst>
      <p:ext uri="{BB962C8B-B14F-4D97-AF65-F5344CB8AC3E}">
        <p14:creationId xmlns:p14="http://schemas.microsoft.com/office/powerpoint/2010/main" val="183871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sz="2000" dirty="0" smtClean="0"/>
              <a:t>Regardless</a:t>
            </a:r>
            <a:r>
              <a:rPr lang="en-US" sz="2000" baseline="0" dirty="0" smtClean="0"/>
              <a:t> of who is filing the grievance, a</a:t>
            </a:r>
            <a:r>
              <a:rPr lang="en-US" sz="2000" dirty="0" smtClean="0"/>
              <a:t>ll grievance updates </a:t>
            </a:r>
            <a:r>
              <a:rPr lang="en-US" sz="2000" u="sng" dirty="0" smtClean="0"/>
              <a:t>will</a:t>
            </a:r>
            <a:r>
              <a:rPr lang="en-US" sz="2000" dirty="0" smtClean="0"/>
              <a:t> go to the following individuals:</a:t>
            </a:r>
          </a:p>
          <a:p>
            <a:pPr>
              <a:buFont typeface="Wingdings" panose="05000000000000000000" pitchFamily="2" charset="2"/>
              <a:buChar char="§"/>
            </a:pPr>
            <a:endParaRPr lang="en-US" sz="1600" dirty="0" smtClean="0"/>
          </a:p>
          <a:p>
            <a:pPr lvl="1">
              <a:buFont typeface="Wingdings" panose="05000000000000000000" pitchFamily="2" charset="2"/>
              <a:buChar char="§"/>
            </a:pPr>
            <a:r>
              <a:rPr lang="en-US" sz="1600" dirty="0" smtClean="0"/>
              <a:t>Work email of person who logged in</a:t>
            </a:r>
          </a:p>
          <a:p>
            <a:pPr lvl="1">
              <a:buFont typeface="Wingdings" panose="05000000000000000000" pitchFamily="2" charset="2"/>
              <a:buChar char="§"/>
            </a:pPr>
            <a:r>
              <a:rPr lang="en-US" sz="1600" dirty="0" smtClean="0"/>
              <a:t>Agency Labor Relations Administrator or local level labor relations designee</a:t>
            </a:r>
          </a:p>
          <a:p>
            <a:pPr lvl="1">
              <a:buFont typeface="Wingdings" panose="05000000000000000000" pitchFamily="2" charset="2"/>
              <a:buChar char="§"/>
            </a:pPr>
            <a:r>
              <a:rPr lang="en-US" sz="1600" dirty="0" smtClean="0"/>
              <a:t>Union Headquarters</a:t>
            </a:r>
          </a:p>
          <a:p>
            <a:pPr>
              <a:buFont typeface="Wingdings" panose="05000000000000000000" pitchFamily="2" charset="2"/>
              <a:buChar char="§"/>
            </a:pPr>
            <a:endParaRPr lang="en-US" sz="1600" dirty="0" smtClean="0"/>
          </a:p>
          <a:p>
            <a:pPr>
              <a:buFont typeface="Wingdings" panose="05000000000000000000" pitchFamily="2" charset="2"/>
              <a:buNone/>
            </a:pPr>
            <a:r>
              <a:rPr lang="en-US" sz="2000" dirty="0" smtClean="0"/>
              <a:t>Updates </a:t>
            </a:r>
            <a:r>
              <a:rPr lang="en-US" sz="2000" u="sng" dirty="0" smtClean="0"/>
              <a:t>may</a:t>
            </a:r>
            <a:r>
              <a:rPr lang="en-US" sz="2000" dirty="0" smtClean="0"/>
              <a:t> go to the </a:t>
            </a:r>
            <a:r>
              <a:rPr lang="en-US" dirty="0" err="1" smtClean="0"/>
              <a:t>Grievant’s</a:t>
            </a:r>
            <a:r>
              <a:rPr lang="en-US" dirty="0" smtClean="0"/>
              <a:t> work</a:t>
            </a:r>
            <a:r>
              <a:rPr lang="en-US" baseline="0" dirty="0" smtClean="0"/>
              <a:t> or p</a:t>
            </a:r>
            <a:r>
              <a:rPr lang="en-US" dirty="0" smtClean="0"/>
              <a:t>ersonal </a:t>
            </a:r>
            <a:r>
              <a:rPr lang="en-US" sz="1200" dirty="0" smtClean="0"/>
              <a:t>email address if this information is provided this information while filing the grievance.</a:t>
            </a:r>
          </a:p>
          <a:p>
            <a:pPr>
              <a:buFont typeface="Wingdings" panose="05000000000000000000" pitchFamily="2" charset="2"/>
              <a:buNone/>
            </a:pPr>
            <a:endParaRPr lang="en-US" sz="1200" dirty="0" smtClean="0"/>
          </a:p>
          <a:p>
            <a:pPr>
              <a:buFont typeface="Wingdings" panose="05000000000000000000" pitchFamily="2" charset="2"/>
              <a:buNone/>
            </a:pPr>
            <a:r>
              <a:rPr lang="en-US" sz="1200" dirty="0" smtClean="0"/>
              <a:t>Updates may also go to the</a:t>
            </a:r>
            <a:r>
              <a:rPr lang="en-US" sz="1200" baseline="0" dirty="0" smtClean="0"/>
              <a:t> l</a:t>
            </a:r>
            <a:r>
              <a:rPr lang="en-US" dirty="0" smtClean="0"/>
              <a:t>ocal union representative’s work or personal email</a:t>
            </a:r>
            <a:r>
              <a:rPr lang="en-US" baseline="0" dirty="0" smtClean="0"/>
              <a:t> address if this information is provided while filing the grievance.  </a:t>
            </a:r>
            <a:r>
              <a:rPr lang="en-US" dirty="0" smtClean="0"/>
              <a:t> </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17</a:t>
            </a:fld>
            <a:endParaRPr lang="en-US" dirty="0"/>
          </a:p>
        </p:txBody>
      </p:sp>
    </p:spTree>
    <p:extLst>
      <p:ext uri="{BB962C8B-B14F-4D97-AF65-F5344CB8AC3E}">
        <p14:creationId xmlns:p14="http://schemas.microsoft.com/office/powerpoint/2010/main" val="144193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The</a:t>
            </a:r>
            <a:r>
              <a:rPr lang="en-US" sz="1200" baseline="0" dirty="0" smtClean="0">
                <a:solidFill>
                  <a:schemeClr val="tx1"/>
                </a:solidFill>
              </a:rPr>
              <a:t> g</a:t>
            </a:r>
            <a:r>
              <a:rPr lang="en-US" sz="1200" dirty="0" smtClean="0">
                <a:solidFill>
                  <a:schemeClr val="tx1"/>
                </a:solidFill>
              </a:rPr>
              <a:t>rievant and/or local union representative </a:t>
            </a:r>
            <a:r>
              <a:rPr lang="en-US" sz="1200" b="0" dirty="0" smtClean="0">
                <a:solidFill>
                  <a:schemeClr val="tx1"/>
                </a:solidFill>
              </a:rPr>
              <a:t>should </a:t>
            </a:r>
            <a:r>
              <a:rPr lang="en-US" sz="1200" dirty="0" smtClean="0">
                <a:solidFill>
                  <a:schemeClr val="tx1"/>
                </a:solidFill>
              </a:rPr>
              <a:t>enter additional contact information if :</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1) they are not the creator and wish to receive email notifications; and/or ;</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2) they want notifications to go to an email address other than one on record.</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18</a:t>
            </a:fld>
            <a:endParaRPr lang="en-US" dirty="0"/>
          </a:p>
        </p:txBody>
      </p:sp>
    </p:spTree>
    <p:extLst>
      <p:ext uri="{BB962C8B-B14F-4D97-AF65-F5344CB8AC3E}">
        <p14:creationId xmlns:p14="http://schemas.microsoft.com/office/powerpoint/2010/main" val="1203819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user will then need to select the type of grievance he or she is filing.</a:t>
            </a:r>
          </a:p>
          <a:p>
            <a:endParaRPr lang="en-US" baseline="0" dirty="0" smtClean="0"/>
          </a:p>
          <a:p>
            <a:r>
              <a:rPr lang="en-US" baseline="0" dirty="0" smtClean="0"/>
              <a:t>Only one type of grievance may be selected: Discipline, Issue or Working out of Class.</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19</a:t>
            </a:fld>
            <a:endParaRPr lang="en-US" dirty="0"/>
          </a:p>
        </p:txBody>
      </p:sp>
    </p:spTree>
    <p:extLst>
      <p:ext uri="{BB962C8B-B14F-4D97-AF65-F5344CB8AC3E}">
        <p14:creationId xmlns:p14="http://schemas.microsoft.com/office/powerpoint/2010/main" val="131434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OHgrievance</a:t>
            </a:r>
            <a:r>
              <a:rPr lang="en-US" sz="1200" baseline="0" dirty="0" smtClean="0"/>
              <a:t> is an e</a:t>
            </a:r>
            <a:r>
              <a:rPr lang="en-US" sz="1200" dirty="0" smtClean="0"/>
              <a:t>lectronic system that will allow bargaining unit employees and representatives to file and track grievances in a centralized location. </a:t>
            </a:r>
          </a:p>
          <a:p>
            <a:endParaRPr lang="en-US" sz="1200" dirty="0" smtClean="0"/>
          </a:p>
          <a:p>
            <a:r>
              <a:rPr lang="en-US" sz="1200" dirty="0" smtClean="0"/>
              <a:t>Agency Human Resources designees will receive notification of new and</a:t>
            </a:r>
            <a:r>
              <a:rPr lang="en-US" sz="1200" baseline="0" dirty="0" smtClean="0"/>
              <a:t> appealed grievances, contact designated employees and union representatives to discuss the grievance and </a:t>
            </a:r>
            <a:r>
              <a:rPr lang="en-US" sz="1200" dirty="0" smtClean="0"/>
              <a:t>respond in this system.</a:t>
            </a:r>
          </a:p>
          <a:p>
            <a:endParaRPr lang="en-US" sz="1200" dirty="0" smtClean="0"/>
          </a:p>
          <a:p>
            <a:r>
              <a:rPr lang="en-US" sz="1200" dirty="0" smtClean="0"/>
              <a:t>The system will send email notifications of actions taken to each grievance.</a:t>
            </a:r>
          </a:p>
          <a:p>
            <a:endParaRPr lang="en-US" sz="1200" dirty="0" smtClean="0"/>
          </a:p>
          <a:p>
            <a:r>
              <a:rPr lang="en-US" sz="1200" dirty="0" smtClean="0"/>
              <a:t>Additionally,</a:t>
            </a:r>
            <a:r>
              <a:rPr lang="en-US" sz="1200" baseline="0" dirty="0" smtClean="0"/>
              <a:t> u</a:t>
            </a:r>
            <a:r>
              <a:rPr lang="en-US" sz="1200" dirty="0" smtClean="0"/>
              <a:t>nion representatives may withdraw or</a:t>
            </a:r>
            <a:r>
              <a:rPr lang="en-US" sz="1200" baseline="0" dirty="0" smtClean="0"/>
              <a:t> </a:t>
            </a:r>
            <a:r>
              <a:rPr lang="en-US" sz="1200" dirty="0" smtClean="0"/>
              <a:t>propose grievances to be scheduled</a:t>
            </a:r>
            <a:r>
              <a:rPr lang="en-US" sz="1200" baseline="0" dirty="0" smtClean="0"/>
              <a:t> for </a:t>
            </a:r>
            <a:r>
              <a:rPr lang="en-US" sz="1200" dirty="0" smtClean="0"/>
              <a:t>mediation and arbitration where applicable.</a:t>
            </a:r>
          </a:p>
          <a:p>
            <a:endParaRPr lang="en-US" sz="1200" dirty="0" smtClean="0"/>
          </a:p>
          <a:p>
            <a:r>
              <a:rPr lang="en-US" sz="1200" dirty="0" smtClean="0"/>
              <a:t>Furthermore,</a:t>
            </a:r>
            <a:r>
              <a:rPr lang="en-US" sz="1200" baseline="0" dirty="0" smtClean="0"/>
              <a:t> u</a:t>
            </a:r>
            <a:r>
              <a:rPr lang="en-US" sz="1200" dirty="0" smtClean="0"/>
              <a:t>nion representatives may submit issues or questions regarding the system functionality to the system administrator at the</a:t>
            </a:r>
            <a:r>
              <a:rPr lang="en-US" sz="1200" baseline="0" dirty="0" smtClean="0"/>
              <a:t> Office of Collective Bargaining (OCB).</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a:t>
            </a:fld>
            <a:endParaRPr lang="en-US" dirty="0"/>
          </a:p>
        </p:txBody>
      </p:sp>
    </p:spTree>
    <p:extLst>
      <p:ext uri="{BB962C8B-B14F-4D97-AF65-F5344CB8AC3E}">
        <p14:creationId xmlns:p14="http://schemas.microsoft.com/office/powerpoint/2010/main" val="343072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accent1"/>
              </a:buClr>
            </a:pPr>
            <a:r>
              <a:rPr lang="en-US" sz="1600" dirty="0" smtClean="0"/>
              <a:t>If Grievance Type selected is</a:t>
            </a:r>
            <a:r>
              <a:rPr lang="en-US" sz="1600" baseline="0" dirty="0" smtClean="0"/>
              <a:t> </a:t>
            </a:r>
            <a:r>
              <a:rPr lang="en-US" sz="1600" dirty="0" smtClean="0"/>
              <a:t>“Discipline” the user must enter specific type of discipline.</a:t>
            </a:r>
          </a:p>
          <a:p>
            <a:pPr lvl="1">
              <a:buClr>
                <a:schemeClr val="accent1"/>
              </a:buClr>
            </a:pPr>
            <a:endParaRPr lang="en-US" sz="1600" dirty="0" smtClean="0"/>
          </a:p>
          <a:p>
            <a:pPr lvl="1">
              <a:buClr>
                <a:schemeClr val="accent1"/>
              </a:buClr>
            </a:pPr>
            <a:r>
              <a:rPr lang="en-US" sz="1600" dirty="0" smtClean="0"/>
              <a:t>Please</a:t>
            </a:r>
            <a:r>
              <a:rPr lang="en-US" sz="1600" baseline="0" dirty="0" smtClean="0"/>
              <a:t> note that if a type of discipline is selected that is not contractually allowed for that union, the system will not allow the grievance to be submitted.</a:t>
            </a:r>
            <a:endParaRPr lang="en-US" sz="1600" dirty="0" smtClean="0"/>
          </a:p>
        </p:txBody>
      </p:sp>
      <p:sp>
        <p:nvSpPr>
          <p:cNvPr id="4" name="Slide Number Placeholder 3"/>
          <p:cNvSpPr>
            <a:spLocks noGrp="1"/>
          </p:cNvSpPr>
          <p:nvPr>
            <p:ph type="sldNum" sz="quarter" idx="10"/>
          </p:nvPr>
        </p:nvSpPr>
        <p:spPr/>
        <p:txBody>
          <a:bodyPr/>
          <a:lstStyle/>
          <a:p>
            <a:fld id="{27FA04C1-63BE-41D8-9C5B-569D45639052}" type="slidenum">
              <a:rPr lang="en-US" smtClean="0"/>
              <a:pPr/>
              <a:t>20</a:t>
            </a:fld>
            <a:endParaRPr lang="en-US" dirty="0"/>
          </a:p>
        </p:txBody>
      </p:sp>
    </p:spTree>
    <p:extLst>
      <p:ext uri="{BB962C8B-B14F-4D97-AF65-F5344CB8AC3E}">
        <p14:creationId xmlns:p14="http://schemas.microsoft.com/office/powerpoint/2010/main" val="319350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Suspension, Working Suspension, Leave Reduction or Fine is</a:t>
            </a:r>
            <a:r>
              <a:rPr lang="en-US" baseline="0" dirty="0" smtClean="0"/>
              <a:t> </a:t>
            </a:r>
            <a:r>
              <a:rPr lang="en-US" dirty="0" smtClean="0"/>
              <a:t>selected as the sub-type, the user will be prompted to indicate the number of days</a:t>
            </a:r>
            <a:r>
              <a:rPr lang="en-US" baseline="0"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Termination is the selected sub-type, the user will be prompted to indicate the termination date.</a:t>
            </a:r>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21</a:t>
            </a:fld>
            <a:endParaRPr lang="en-US" dirty="0"/>
          </a:p>
        </p:txBody>
      </p:sp>
    </p:spTree>
    <p:extLst>
      <p:ext uri="{BB962C8B-B14F-4D97-AF65-F5344CB8AC3E}">
        <p14:creationId xmlns:p14="http://schemas.microsoft.com/office/powerpoint/2010/main" val="1128315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accent1"/>
              </a:buClr>
            </a:pPr>
            <a:r>
              <a:rPr lang="en-US" dirty="0" smtClean="0"/>
              <a:t>The</a:t>
            </a:r>
            <a:r>
              <a:rPr lang="en-US" baseline="0" dirty="0" smtClean="0"/>
              <a:t> system will modify the available sub-types if the </a:t>
            </a:r>
            <a:r>
              <a:rPr lang="en-US" dirty="0" smtClean="0"/>
              <a:t>Grievance Type selected is “Issue.” </a:t>
            </a:r>
          </a:p>
          <a:p>
            <a:pPr lvl="1">
              <a:buClr>
                <a:schemeClr val="accent1"/>
              </a:buClr>
            </a:pPr>
            <a:endParaRPr lang="en-US" dirty="0" smtClean="0"/>
          </a:p>
          <a:p>
            <a:pPr lvl="1">
              <a:buClr>
                <a:schemeClr val="accent1"/>
              </a:buClr>
            </a:pPr>
            <a:r>
              <a:rPr lang="en-US" dirty="0" smtClean="0"/>
              <a:t>The</a:t>
            </a:r>
            <a:r>
              <a:rPr lang="en-US" baseline="0" dirty="0" smtClean="0"/>
              <a:t> system will also ask if the</a:t>
            </a:r>
            <a:r>
              <a:rPr lang="en-US" dirty="0" smtClean="0"/>
              <a:t> grievance is a Class Action</a:t>
            </a:r>
            <a:r>
              <a:rPr lang="en-US" baseline="0" dirty="0" smtClean="0"/>
              <a:t> and if</a:t>
            </a:r>
            <a:r>
              <a:rPr lang="en-US" dirty="0" smtClean="0"/>
              <a:t> the grievance pertains to an agency other than current Employer</a:t>
            </a:r>
            <a:r>
              <a:rPr lang="en-US" baseline="0" dirty="0" smtClean="0"/>
              <a:t> of the grievant.</a:t>
            </a:r>
            <a:endParaRPr lang="en-US"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22</a:t>
            </a:fld>
            <a:endParaRPr lang="en-US" dirty="0"/>
          </a:p>
        </p:txBody>
      </p:sp>
    </p:spTree>
    <p:extLst>
      <p:ext uri="{BB962C8B-B14F-4D97-AF65-F5344CB8AC3E}">
        <p14:creationId xmlns:p14="http://schemas.microsoft.com/office/powerpoint/2010/main" val="1861417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963" lvl="2">
              <a:buClr>
                <a:schemeClr val="accent1"/>
              </a:buClr>
            </a:pPr>
            <a:r>
              <a:rPr lang="en-US" dirty="0" smtClean="0"/>
              <a:t>If the user indicates</a:t>
            </a:r>
            <a:r>
              <a:rPr lang="en-US" baseline="0" dirty="0" smtClean="0"/>
              <a:t> the grievance is </a:t>
            </a:r>
            <a:r>
              <a:rPr lang="en-US" dirty="0" smtClean="0"/>
              <a:t>part of a class action, he</a:t>
            </a:r>
            <a:r>
              <a:rPr lang="en-US" baseline="0" dirty="0" smtClean="0"/>
              <a:t> or she </a:t>
            </a:r>
            <a:r>
              <a:rPr lang="en-US" dirty="0" smtClean="0"/>
              <a:t>must indicate the impacted personnel.</a:t>
            </a:r>
          </a:p>
          <a:p>
            <a:pPr marL="461963" lvl="2">
              <a:buClr>
                <a:schemeClr val="accent1"/>
              </a:buClr>
            </a:pPr>
            <a:endParaRPr lang="en-US" dirty="0" smtClean="0"/>
          </a:p>
          <a:p>
            <a:pPr marL="461963" lvl="2">
              <a:buClr>
                <a:schemeClr val="accent1"/>
              </a:buClr>
            </a:pPr>
            <a:r>
              <a:rPr lang="en-US" dirty="0" smtClean="0"/>
              <a:t>If the user indicates the grievance pertains</a:t>
            </a:r>
            <a:r>
              <a:rPr lang="en-US" baseline="0" dirty="0" smtClean="0"/>
              <a:t> </a:t>
            </a:r>
            <a:r>
              <a:rPr lang="en-US" dirty="0" smtClean="0"/>
              <a:t>to an agency other than</a:t>
            </a:r>
            <a:r>
              <a:rPr lang="en-US" baseline="0" dirty="0" smtClean="0"/>
              <a:t> the </a:t>
            </a:r>
            <a:r>
              <a:rPr lang="en-US" baseline="0" dirty="0" err="1" smtClean="0"/>
              <a:t>grievant’s</a:t>
            </a:r>
            <a:r>
              <a:rPr lang="en-US" baseline="0" dirty="0" smtClean="0"/>
              <a:t> </a:t>
            </a:r>
            <a:r>
              <a:rPr lang="en-US" dirty="0" smtClean="0"/>
              <a:t>current employer,</a:t>
            </a:r>
            <a:r>
              <a:rPr lang="en-US" baseline="0" dirty="0" smtClean="0"/>
              <a:t> he or she </a:t>
            </a:r>
            <a:r>
              <a:rPr lang="en-US" dirty="0" smtClean="0"/>
              <a:t>must indicate agency that</a:t>
            </a:r>
            <a:r>
              <a:rPr lang="en-US" baseline="0" dirty="0" smtClean="0"/>
              <a:t> allegedly violated the contract.</a:t>
            </a:r>
            <a:endParaRPr lang="en-US"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23</a:t>
            </a:fld>
            <a:endParaRPr lang="en-US" dirty="0"/>
          </a:p>
        </p:txBody>
      </p:sp>
    </p:spTree>
    <p:extLst>
      <p:ext uri="{BB962C8B-B14F-4D97-AF65-F5344CB8AC3E}">
        <p14:creationId xmlns:p14="http://schemas.microsoft.com/office/powerpoint/2010/main" val="2945142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Similarly,</a:t>
            </a:r>
            <a:r>
              <a:rPr lang="en-US" sz="2000" baseline="0" dirty="0" smtClean="0"/>
              <a:t> i</a:t>
            </a:r>
            <a:r>
              <a:rPr lang="en-US" sz="2000" dirty="0" smtClean="0"/>
              <a:t>f the Grievance Type selected</a:t>
            </a:r>
            <a:r>
              <a:rPr lang="en-US" sz="2000" baseline="0" dirty="0" smtClean="0"/>
              <a:t> is</a:t>
            </a:r>
            <a:r>
              <a:rPr lang="en-US" sz="2000" dirty="0" smtClean="0"/>
              <a:t> “Working out of Class” (WOC),</a:t>
            </a:r>
            <a:r>
              <a:rPr lang="en-US" sz="2000" baseline="0" dirty="0" smtClean="0"/>
              <a:t> the </a:t>
            </a:r>
            <a:r>
              <a:rPr lang="en-US" sz="2000" dirty="0" smtClean="0"/>
              <a:t>user must indicate the classification title and classification</a:t>
            </a:r>
            <a:r>
              <a:rPr lang="en-US" sz="2000" baseline="0" dirty="0" smtClean="0"/>
              <a:t> </a:t>
            </a:r>
            <a:r>
              <a:rPr lang="en-US" sz="2000" dirty="0" smtClean="0"/>
              <a:t>number</a:t>
            </a:r>
            <a:r>
              <a:rPr lang="en-US" sz="2000" baseline="0" dirty="0" smtClean="0"/>
              <a:t> </a:t>
            </a:r>
            <a:r>
              <a:rPr lang="en-US" sz="2000" dirty="0" smtClean="0"/>
              <a:t>where the duties allegedly</a:t>
            </a:r>
            <a:r>
              <a:rPr lang="en-US" sz="2000" baseline="0" dirty="0" smtClean="0"/>
              <a:t> </a:t>
            </a:r>
            <a:r>
              <a:rPr lang="en-US" sz="2000" dirty="0" smtClean="0"/>
              <a:t>belong.</a:t>
            </a:r>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24</a:t>
            </a:fld>
            <a:endParaRPr lang="en-US" dirty="0"/>
          </a:p>
        </p:txBody>
      </p:sp>
    </p:spTree>
    <p:extLst>
      <p:ext uri="{BB962C8B-B14F-4D97-AF65-F5344CB8AC3E}">
        <p14:creationId xmlns:p14="http://schemas.microsoft.com/office/powerpoint/2010/main" val="3068290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chemeClr val="accent1"/>
              </a:buClr>
              <a:buFont typeface="Wingdings" panose="05000000000000000000" pitchFamily="2" charset="2"/>
              <a:buNone/>
            </a:pPr>
            <a:r>
              <a:rPr lang="en-US" sz="1200" dirty="0" smtClean="0"/>
              <a:t>Regardless</a:t>
            </a:r>
            <a:r>
              <a:rPr lang="en-US" sz="1200" baseline="0" dirty="0" smtClean="0"/>
              <a:t> of the type and sub-type of the grievance, all grievances must indicate the d</a:t>
            </a:r>
            <a:r>
              <a:rPr lang="en-US" sz="1200" dirty="0" smtClean="0"/>
              <a:t>ate grievance arose,</a:t>
            </a:r>
            <a:r>
              <a:rPr lang="en-US" sz="1200" baseline="0" dirty="0" smtClean="0"/>
              <a:t> the statement of the grievance and the resolution requested. </a:t>
            </a:r>
          </a:p>
          <a:p>
            <a:pPr marL="0" lvl="0" indent="0">
              <a:buClr>
                <a:schemeClr val="accent1"/>
              </a:buClr>
              <a:buFont typeface="Wingdings" panose="05000000000000000000" pitchFamily="2" charset="2"/>
              <a:buNone/>
            </a:pPr>
            <a:endParaRPr lang="en-US" sz="1200" baseline="0" dirty="0" smtClean="0"/>
          </a:p>
          <a:p>
            <a:pPr marL="0" lvl="0" indent="0">
              <a:buClr>
                <a:schemeClr val="accent1"/>
              </a:buClr>
              <a:buFont typeface="Wingdings" panose="05000000000000000000" pitchFamily="2" charset="2"/>
              <a:buNone/>
            </a:pPr>
            <a:r>
              <a:rPr lang="en-US" sz="1200" baseline="0" dirty="0" smtClean="0"/>
              <a:t>Please note that the date the grievance arose c</a:t>
            </a:r>
            <a:r>
              <a:rPr lang="en-US" sz="1200" dirty="0" smtClean="0"/>
              <a:t>annot be</a:t>
            </a:r>
            <a:r>
              <a:rPr lang="en-US" sz="1200" baseline="0" dirty="0" smtClean="0"/>
              <a:t> </a:t>
            </a:r>
            <a:r>
              <a:rPr lang="en-US" sz="1200" dirty="0" smtClean="0"/>
              <a:t>a future date.</a:t>
            </a:r>
          </a:p>
          <a:p>
            <a:pPr marL="0" lvl="0" indent="0">
              <a:buClr>
                <a:schemeClr val="accent1"/>
              </a:buClr>
              <a:buFont typeface="Wingdings" panose="05000000000000000000" pitchFamily="2" charset="2"/>
              <a:buNone/>
            </a:pPr>
            <a:endParaRPr lang="en-US" sz="1200" dirty="0" smtClean="0"/>
          </a:p>
        </p:txBody>
      </p:sp>
      <p:sp>
        <p:nvSpPr>
          <p:cNvPr id="4" name="Slide Number Placeholder 3"/>
          <p:cNvSpPr>
            <a:spLocks noGrp="1"/>
          </p:cNvSpPr>
          <p:nvPr>
            <p:ph type="sldNum" sz="quarter" idx="10"/>
          </p:nvPr>
        </p:nvSpPr>
        <p:spPr/>
        <p:txBody>
          <a:bodyPr/>
          <a:lstStyle/>
          <a:p>
            <a:fld id="{27FA04C1-63BE-41D8-9C5B-569D45639052}" type="slidenum">
              <a:rPr lang="en-US" smtClean="0"/>
              <a:pPr/>
              <a:t>25</a:t>
            </a:fld>
            <a:endParaRPr lang="en-US" dirty="0"/>
          </a:p>
        </p:txBody>
      </p:sp>
    </p:spTree>
    <p:extLst>
      <p:ext uri="{BB962C8B-B14F-4D97-AF65-F5344CB8AC3E}">
        <p14:creationId xmlns:p14="http://schemas.microsoft.com/office/powerpoint/2010/main" val="692703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chemeClr val="accent1"/>
              </a:buClr>
              <a:buFont typeface="Wingdings" panose="05000000000000000000" pitchFamily="2" charset="2"/>
              <a:buNone/>
            </a:pPr>
            <a:r>
              <a:rPr lang="en-US" dirty="0" smtClean="0"/>
              <a:t>The</a:t>
            </a:r>
            <a:r>
              <a:rPr lang="en-US" baseline="0" dirty="0" smtClean="0"/>
              <a:t> user will be asked to c</a:t>
            </a:r>
            <a:r>
              <a:rPr lang="en-US" dirty="0" smtClean="0"/>
              <a:t>onfirm grievance submission and enter his</a:t>
            </a:r>
            <a:r>
              <a:rPr lang="en-US" baseline="0" dirty="0" smtClean="0"/>
              <a:t> or her </a:t>
            </a:r>
            <a:r>
              <a:rPr lang="en-US" dirty="0" smtClean="0"/>
              <a:t>full name.</a:t>
            </a:r>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26</a:t>
            </a:fld>
            <a:endParaRPr lang="en-US" dirty="0"/>
          </a:p>
        </p:txBody>
      </p:sp>
    </p:spTree>
    <p:extLst>
      <p:ext uri="{BB962C8B-B14F-4D97-AF65-F5344CB8AC3E}">
        <p14:creationId xmlns:p14="http://schemas.microsoft.com/office/powerpoint/2010/main" val="277522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r>
              <a:rPr lang="en-US" baseline="0" dirty="0" smtClean="0"/>
              <a:t> the user will be notified that he or she has completed the first portion of the grievance and will be given an opportunity to review and edit prior to submission.  </a:t>
            </a:r>
          </a:p>
          <a:p>
            <a:endParaRPr lang="en-US" baseline="0" dirty="0" smtClean="0"/>
          </a:p>
          <a:p>
            <a:r>
              <a:rPr lang="en-US" baseline="0" dirty="0" smtClean="0"/>
              <a:t>The user will also be advised that the grievance has not yet been submitted and that at least one contract articles must be attached prior to submission.</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27</a:t>
            </a:fld>
            <a:endParaRPr lang="en-US" dirty="0"/>
          </a:p>
        </p:txBody>
      </p:sp>
    </p:spTree>
    <p:extLst>
      <p:ext uri="{BB962C8B-B14F-4D97-AF65-F5344CB8AC3E}">
        <p14:creationId xmlns:p14="http://schemas.microsoft.com/office/powerpoint/2010/main" val="1413993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may then select</a:t>
            </a:r>
            <a:r>
              <a:rPr lang="en-US" baseline="0" dirty="0" smtClean="0"/>
              <a:t> the articles and specific sections that have been violated.</a:t>
            </a:r>
          </a:p>
          <a:p>
            <a:endParaRPr lang="en-US" baseline="0" dirty="0" smtClean="0"/>
          </a:p>
          <a:p>
            <a:r>
              <a:rPr lang="en-US" baseline="0" dirty="0" smtClean="0"/>
              <a:t>The user may attach as many articles and sections necessary to reflect the alleged contract violation.</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28</a:t>
            </a:fld>
            <a:endParaRPr lang="en-US" dirty="0"/>
          </a:p>
        </p:txBody>
      </p:sp>
    </p:spTree>
    <p:extLst>
      <p:ext uri="{BB962C8B-B14F-4D97-AF65-F5344CB8AC3E}">
        <p14:creationId xmlns:p14="http://schemas.microsoft.com/office/powerpoint/2010/main" val="3397735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Once Contract Articles are attached, the user will be taken to the “Grievance Detail Screen.”</a:t>
            </a:r>
          </a:p>
          <a:p>
            <a:pPr lvl="0"/>
            <a:endParaRPr lang="en-US" dirty="0" smtClean="0"/>
          </a:p>
          <a:p>
            <a:pPr lvl="0"/>
            <a:r>
              <a:rPr lang="en-US" dirty="0" smtClean="0"/>
              <a:t>The</a:t>
            </a:r>
            <a:r>
              <a:rPr lang="en-US" baseline="0" dirty="0" smtClean="0"/>
              <a:t> user can then r</a:t>
            </a:r>
            <a:r>
              <a:rPr lang="en-US" dirty="0" smtClean="0"/>
              <a:t>eview all</a:t>
            </a:r>
            <a:r>
              <a:rPr lang="en-US" baseline="0" dirty="0" smtClean="0"/>
              <a:t> information that has been entered or auto-populated from the OAKS record of the grievant.</a:t>
            </a:r>
          </a:p>
          <a:p>
            <a:pPr lvl="0"/>
            <a:endParaRPr lang="en-US" baseline="0" dirty="0" smtClean="0"/>
          </a:p>
          <a:p>
            <a:pPr lvl="0"/>
            <a:r>
              <a:rPr lang="en-US" dirty="0" smtClean="0"/>
              <a:t>The</a:t>
            </a:r>
            <a:r>
              <a:rPr lang="en-US" baseline="0" dirty="0" smtClean="0"/>
              <a:t> user may choose to </a:t>
            </a:r>
            <a:r>
              <a:rPr lang="en-US" dirty="0" smtClean="0"/>
              <a:t>Edit, Delete, Submit or Attach additional contract articles.</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note that the s</a:t>
            </a:r>
            <a:r>
              <a:rPr lang="en-US" dirty="0" smtClean="0"/>
              <a:t>tatus will remain</a:t>
            </a:r>
            <a:r>
              <a:rPr lang="en-US" baseline="0" dirty="0" smtClean="0"/>
              <a:t> as </a:t>
            </a:r>
            <a:r>
              <a:rPr lang="en-US" dirty="0" smtClean="0"/>
              <a:t>“Draft” until user chooses</a:t>
            </a:r>
            <a:r>
              <a:rPr lang="en-US" baseline="0" dirty="0" smtClean="0"/>
              <a:t> to submit the grievance</a:t>
            </a:r>
            <a:r>
              <a:rPr lang="en-US" dirty="0" smtClean="0"/>
              <a:t>.</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1989EE97-0049-4C8F-AD0B-05E945B1D8F8}" type="slidenum">
              <a:rPr lang="en-US" smtClean="0"/>
              <a:pPr/>
              <a:t>29</a:t>
            </a:fld>
            <a:endParaRPr lang="en-US" dirty="0"/>
          </a:p>
        </p:txBody>
      </p:sp>
    </p:spTree>
    <p:extLst>
      <p:ext uri="{BB962C8B-B14F-4D97-AF65-F5344CB8AC3E}">
        <p14:creationId xmlns:p14="http://schemas.microsoft.com/office/powerpoint/2010/main" val="141253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unions that represent state of Ohio employees in specific bargaining units as well as their agency management counterparts and the Office of Collective Bargaining recognized the value of having an electronic forum where all grievances could be filed, tracked and responded to.  All parties worked together to build the necessary components to support such a system.</a:t>
            </a:r>
          </a:p>
          <a:p>
            <a:endParaRPr lang="en-US" sz="1200" dirty="0" smtClean="0"/>
          </a:p>
          <a:p>
            <a:r>
              <a:rPr lang="en-US" sz="1200" dirty="0" smtClean="0"/>
              <a:t>Having</a:t>
            </a:r>
            <a:r>
              <a:rPr lang="en-US" sz="1200" baseline="0" dirty="0" smtClean="0"/>
              <a:t> one system will m</a:t>
            </a:r>
            <a:r>
              <a:rPr lang="en-US" sz="1200" dirty="0" smtClean="0"/>
              <a:t>inimize the</a:t>
            </a:r>
            <a:r>
              <a:rPr lang="en-US" sz="1200" baseline="0" dirty="0" smtClean="0"/>
              <a:t> </a:t>
            </a:r>
            <a:r>
              <a:rPr lang="en-US" sz="1200" dirty="0" smtClean="0"/>
              <a:t>time spent recreating facts of the grievance, as well as the time and money spent tracking grievances in multiple forums.</a:t>
            </a:r>
          </a:p>
          <a:p>
            <a:endParaRPr lang="en-US" sz="1200" dirty="0" smtClean="0"/>
          </a:p>
          <a:p>
            <a:r>
              <a:rPr lang="en-US" sz="1200" dirty="0" smtClean="0"/>
              <a:t>Most</a:t>
            </a:r>
            <a:r>
              <a:rPr lang="en-US" sz="1200" baseline="0" dirty="0" smtClean="0"/>
              <a:t> importantly, one system will lead to a c</a:t>
            </a:r>
            <a:r>
              <a:rPr lang="en-US" sz="1200" dirty="0" smtClean="0"/>
              <a:t>onsistent set of information, facilitating tracking and scheduling</a:t>
            </a:r>
            <a:r>
              <a:rPr lang="en-US" sz="1200" baseline="0" dirty="0" smtClean="0"/>
              <a:t> while improving communication between all parties.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a:t>
            </a:fld>
            <a:endParaRPr lang="en-US" dirty="0"/>
          </a:p>
        </p:txBody>
      </p:sp>
    </p:spTree>
    <p:extLst>
      <p:ext uri="{BB962C8B-B14F-4D97-AF65-F5344CB8AC3E}">
        <p14:creationId xmlns:p14="http://schemas.microsoft.com/office/powerpoint/2010/main" val="140427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3192" lvl="1" indent="0">
              <a:buClr>
                <a:schemeClr val="bg2">
                  <a:lumMod val="50000"/>
                </a:schemeClr>
              </a:buClr>
              <a:buNone/>
            </a:pPr>
            <a:r>
              <a:rPr lang="en-US" sz="2000" dirty="0" smtClean="0"/>
              <a:t>Prior to submitting the grievance, </a:t>
            </a:r>
            <a:r>
              <a:rPr lang="en-US" sz="2000" baseline="0" dirty="0" smtClean="0"/>
              <a:t> th</a:t>
            </a:r>
            <a:r>
              <a:rPr lang="en-US" sz="2000" dirty="0" smtClean="0"/>
              <a:t>e user should carefully</a:t>
            </a:r>
            <a:r>
              <a:rPr lang="en-US" sz="2000" baseline="0" dirty="0" smtClean="0"/>
              <a:t> review all the grievance in</a:t>
            </a:r>
            <a:r>
              <a:rPr lang="en-US" sz="2000" dirty="0" smtClean="0"/>
              <a:t>formation to include the</a:t>
            </a:r>
            <a:r>
              <a:rPr lang="en-US" sz="2000" baseline="0" dirty="0" smtClean="0"/>
              <a:t> </a:t>
            </a:r>
            <a:r>
              <a:rPr lang="en-US" sz="1800" dirty="0" smtClean="0"/>
              <a:t>Grievance Number. </a:t>
            </a:r>
          </a:p>
          <a:p>
            <a:pPr marL="393192" lvl="1" indent="0">
              <a:buClr>
                <a:schemeClr val="bg2">
                  <a:lumMod val="50000"/>
                </a:schemeClr>
              </a:buClr>
              <a:buNone/>
            </a:pPr>
            <a:endParaRPr lang="en-US" sz="1800" dirty="0" smtClean="0"/>
          </a:p>
          <a:p>
            <a:pPr marL="393192" lvl="1" indent="0">
              <a:buClr>
                <a:schemeClr val="bg2">
                  <a:lumMod val="50000"/>
                </a:schemeClr>
              </a:buClr>
              <a:buNone/>
            </a:pPr>
            <a:r>
              <a:rPr lang="en-US" sz="1800" dirty="0" smtClean="0"/>
              <a:t>The grievance number will</a:t>
            </a:r>
            <a:r>
              <a:rPr lang="en-US" sz="1800" baseline="0" dirty="0" smtClean="0"/>
              <a:t> be</a:t>
            </a:r>
            <a:r>
              <a:rPr lang="en-US" sz="1800" dirty="0" smtClean="0"/>
              <a:t> </a:t>
            </a:r>
            <a:r>
              <a:rPr lang="en-US" sz="1600" dirty="0" smtClean="0"/>
              <a:t>automatically assigned and is comprised</a:t>
            </a:r>
            <a:r>
              <a:rPr lang="en-US" sz="1600" baseline="0" dirty="0" smtClean="0"/>
              <a:t> of the three letter </a:t>
            </a:r>
            <a:r>
              <a:rPr lang="en-US" sz="1600" dirty="0" smtClean="0"/>
              <a:t>Agency acronym, the year</a:t>
            </a:r>
            <a:r>
              <a:rPr lang="en-US" sz="1600" baseline="0" dirty="0" smtClean="0"/>
              <a:t> in which the grievance was filed, the </a:t>
            </a:r>
            <a:r>
              <a:rPr lang="en-US" sz="1600" dirty="0" smtClean="0"/>
              <a:t>Statewide</a:t>
            </a:r>
            <a:r>
              <a:rPr lang="en-US" sz="1600" baseline="0" dirty="0" smtClean="0"/>
              <a:t> </a:t>
            </a:r>
            <a:r>
              <a:rPr lang="en-US" sz="1600" dirty="0" smtClean="0"/>
              <a:t>Sequential Number and the</a:t>
            </a:r>
            <a:r>
              <a:rPr lang="en-US" sz="1600" baseline="0" dirty="0" smtClean="0"/>
              <a:t> </a:t>
            </a:r>
            <a:r>
              <a:rPr lang="en-US" sz="1600" dirty="0" smtClean="0"/>
              <a:t>Bargaining Unit of the Grievant.</a:t>
            </a:r>
          </a:p>
          <a:p>
            <a:pPr marL="393192" lvl="1" indent="0">
              <a:buClr>
                <a:schemeClr val="bg2">
                  <a:lumMod val="50000"/>
                </a:schemeClr>
              </a:buClr>
              <a:buNone/>
            </a:pPr>
            <a:endParaRPr lang="en-US" sz="1600" dirty="0" smtClean="0"/>
          </a:p>
          <a:p>
            <a:pPr marL="393192" lvl="1" indent="0">
              <a:buClr>
                <a:schemeClr val="bg2">
                  <a:lumMod val="50000"/>
                </a:schemeClr>
              </a:buClr>
              <a:buNone/>
            </a:pPr>
            <a:r>
              <a:rPr lang="en-US" sz="1600" dirty="0" smtClean="0"/>
              <a:t>Please</a:t>
            </a:r>
            <a:r>
              <a:rPr lang="en-US" sz="1600" baseline="0" dirty="0" smtClean="0"/>
              <a:t> note that the Statewide Sequential Number is a </a:t>
            </a:r>
            <a:r>
              <a:rPr lang="en-US" sz="1600" dirty="0" smtClean="0"/>
              <a:t>number assigned upon initial draft.</a:t>
            </a:r>
            <a:r>
              <a:rPr lang="en-US" sz="1600" baseline="0" dirty="0" smtClean="0"/>
              <a:t>  This number will be u</a:t>
            </a:r>
            <a:r>
              <a:rPr lang="en-US" sz="1600" dirty="0" smtClean="0"/>
              <a:t>navailable even if the grievance is deleted before submission.</a:t>
            </a:r>
            <a:r>
              <a:rPr lang="en-US" sz="1600" baseline="0" dirty="0" smtClean="0"/>
              <a:t>  This number r</a:t>
            </a:r>
            <a:r>
              <a:rPr lang="en-US" sz="1600" dirty="0" smtClean="0"/>
              <a:t>esets at the beginning of each calendar year.</a:t>
            </a:r>
          </a:p>
          <a:p>
            <a:pPr marL="393192" lvl="1" indent="0">
              <a:buClr>
                <a:schemeClr val="bg2">
                  <a:lumMod val="50000"/>
                </a:schemeClr>
              </a:buClr>
              <a:buNone/>
            </a:pPr>
            <a:endParaRPr lang="en-US" sz="1600" dirty="0" smtClean="0"/>
          </a:p>
          <a:p>
            <a:pPr marL="393192" lvl="1" indent="0">
              <a:buClr>
                <a:schemeClr val="bg2">
                  <a:lumMod val="50000"/>
                </a:schemeClr>
              </a:buClr>
              <a:buNone/>
            </a:pPr>
            <a:r>
              <a:rPr lang="en-US" sz="1600" dirty="0" smtClean="0"/>
              <a:t>The user should also carefully</a:t>
            </a:r>
            <a:r>
              <a:rPr lang="en-US" sz="1600" baseline="0" dirty="0" smtClean="0"/>
              <a:t> review the</a:t>
            </a:r>
            <a:r>
              <a:rPr lang="en-US" sz="1600" dirty="0" smtClean="0"/>
              <a:t> </a:t>
            </a:r>
            <a:r>
              <a:rPr lang="en-US" sz="1800" dirty="0" err="1" smtClean="0"/>
              <a:t>Grievant’s</a:t>
            </a:r>
            <a:r>
              <a:rPr lang="en-US" sz="1800" dirty="0" smtClean="0"/>
              <a:t> Name, Work Phone num</a:t>
            </a:r>
            <a:r>
              <a:rPr lang="en-US" sz="1800" baseline="0" dirty="0" smtClean="0"/>
              <a:t>ber</a:t>
            </a:r>
            <a:r>
              <a:rPr lang="en-US" sz="1800" dirty="0" smtClean="0"/>
              <a:t>, Agency, Work</a:t>
            </a:r>
            <a:r>
              <a:rPr lang="en-US" sz="1800" baseline="0" dirty="0" smtClean="0"/>
              <a:t> </a:t>
            </a:r>
            <a:r>
              <a:rPr lang="en-US" sz="1800" dirty="0" smtClean="0"/>
              <a:t>Email Address, Union, Worksite, Bargaining Unit &amp; Classification as these fields will auto-populate</a:t>
            </a:r>
            <a:r>
              <a:rPr lang="en-US" sz="1800" baseline="0" dirty="0" smtClean="0"/>
              <a:t> based upon information pulled from OAKS.</a:t>
            </a:r>
            <a:r>
              <a:rPr lang="en-US" sz="1800" dirty="0" smtClean="0"/>
              <a:t> </a:t>
            </a:r>
          </a:p>
          <a:p>
            <a:pPr marL="393192" lvl="1" indent="0">
              <a:buClr>
                <a:schemeClr val="bg2">
                  <a:lumMod val="50000"/>
                </a:schemeClr>
              </a:buClr>
              <a:buNone/>
            </a:pPr>
            <a:endParaRPr lang="en-US" sz="1800" dirty="0" smtClean="0"/>
          </a:p>
          <a:p>
            <a:pPr marL="393192" lvl="1" indent="0">
              <a:buClr>
                <a:schemeClr val="bg2">
                  <a:lumMod val="50000"/>
                </a:schemeClr>
              </a:buClr>
              <a:buNone/>
            </a:pPr>
            <a:r>
              <a:rPr lang="en-US" sz="1800" dirty="0" smtClean="0"/>
              <a:t>Additionally, the</a:t>
            </a:r>
            <a:r>
              <a:rPr lang="en-US" sz="1800" baseline="0" dirty="0" smtClean="0"/>
              <a:t> </a:t>
            </a:r>
            <a:r>
              <a:rPr lang="en-US" sz="1800" dirty="0" err="1" smtClean="0"/>
              <a:t>Grievant’s</a:t>
            </a:r>
            <a:r>
              <a:rPr lang="en-US" sz="1800" dirty="0" smtClean="0"/>
              <a:t> Supervisor and/or Union Representative and</a:t>
            </a:r>
            <a:r>
              <a:rPr lang="en-US" sz="1800" baseline="0" dirty="0" smtClean="0"/>
              <a:t> </a:t>
            </a:r>
            <a:r>
              <a:rPr lang="en-US" sz="1800" dirty="0" smtClean="0"/>
              <a:t> their Work Phone Numbers may be seen if any or all of these fields</a:t>
            </a:r>
            <a:r>
              <a:rPr lang="en-US" sz="1800" baseline="0" dirty="0" smtClean="0"/>
              <a:t> were completed </a:t>
            </a:r>
            <a:r>
              <a:rPr lang="en-US" sz="1800" dirty="0" smtClean="0"/>
              <a:t>when filing the grievance.</a:t>
            </a:r>
          </a:p>
          <a:p>
            <a:pPr marL="393192" lvl="1" indent="0">
              <a:buClr>
                <a:schemeClr val="bg2">
                  <a:lumMod val="50000"/>
                </a:schemeClr>
              </a:buClr>
              <a:buNone/>
            </a:pPr>
            <a:endParaRPr lang="en-US" sz="1800" dirty="0" smtClean="0"/>
          </a:p>
          <a:p>
            <a:pPr marL="393192" lvl="1" indent="0">
              <a:buClr>
                <a:schemeClr val="bg2">
                  <a:lumMod val="50000"/>
                </a:schemeClr>
              </a:buClr>
              <a:buNone/>
            </a:pPr>
            <a:r>
              <a:rPr lang="en-US" sz="1800" dirty="0" smtClean="0"/>
              <a:t>Furthermore,</a:t>
            </a:r>
            <a:r>
              <a:rPr lang="en-US" sz="1800" baseline="0" dirty="0" smtClean="0"/>
              <a:t> t</a:t>
            </a:r>
            <a:r>
              <a:rPr lang="en-US" sz="1800" dirty="0" smtClean="0"/>
              <a:t>he</a:t>
            </a:r>
            <a:r>
              <a:rPr lang="en-US" sz="1800" baseline="0" dirty="0" smtClean="0"/>
              <a:t> </a:t>
            </a:r>
            <a:r>
              <a:rPr lang="en-US" sz="1800" dirty="0" smtClean="0"/>
              <a:t>Grievance Type and Sub-type, the Date the Grievance Arose and </a:t>
            </a:r>
            <a:r>
              <a:rPr lang="en-US" sz="1500" dirty="0" smtClean="0"/>
              <a:t>relevant information regarding the number of suspension days, termination date and/or grieved classification can be reviewed at this time.</a:t>
            </a:r>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30</a:t>
            </a:fld>
            <a:endParaRPr lang="en-US" dirty="0"/>
          </a:p>
        </p:txBody>
      </p:sp>
    </p:spTree>
    <p:extLst>
      <p:ext uri="{BB962C8B-B14F-4D97-AF65-F5344CB8AC3E}">
        <p14:creationId xmlns:p14="http://schemas.microsoft.com/office/powerpoint/2010/main" val="200381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 lvl="1" indent="0">
              <a:buClr>
                <a:schemeClr val="bg2">
                  <a:lumMod val="50000"/>
                </a:schemeClr>
              </a:buClr>
              <a:buNone/>
            </a:pPr>
            <a:r>
              <a:rPr lang="en-US" sz="2000" dirty="0" smtClean="0"/>
              <a:t>The Statement of Grievances and Resolution Requested as well as the Contract Articles cited</a:t>
            </a:r>
            <a:r>
              <a:rPr lang="en-US" sz="2000" baseline="0" dirty="0" smtClean="0"/>
              <a:t> should also be reviewed and confirmed at this time. </a:t>
            </a:r>
            <a:endParaRPr lang="en-US" sz="2000" dirty="0" smtClean="0"/>
          </a:p>
          <a:p>
            <a:pPr marL="3175" lvl="1" indent="0">
              <a:buClr>
                <a:schemeClr val="bg2">
                  <a:lumMod val="50000"/>
                </a:schemeClr>
              </a:buClr>
              <a:buNone/>
            </a:pPr>
            <a:endParaRPr lang="en-US" sz="2000" dirty="0" smtClean="0"/>
          </a:p>
          <a:p>
            <a:pPr marL="3175" lvl="1" indent="0">
              <a:buClr>
                <a:schemeClr val="bg2">
                  <a:lumMod val="50000"/>
                </a:schemeClr>
              </a:buClr>
              <a:buNone/>
            </a:pPr>
            <a:r>
              <a:rPr lang="en-US" sz="2000" dirty="0" smtClean="0"/>
              <a:t>At this point, the user may also choose to attach relevant documents under the Notes &amp; Attachments section of the grievance screen.</a:t>
            </a:r>
            <a:r>
              <a:rPr lang="en-US" sz="2000" baseline="0" dirty="0" smtClean="0"/>
              <a:t>  These documents must</a:t>
            </a:r>
            <a:r>
              <a:rPr lang="en-US" sz="2000" dirty="0" smtClean="0"/>
              <a:t> be scanned to the computer the user</a:t>
            </a:r>
            <a:r>
              <a:rPr lang="en-US" sz="2000" baseline="0" dirty="0" smtClean="0"/>
              <a:t> is </a:t>
            </a:r>
            <a:r>
              <a:rPr lang="en-US" sz="2000" dirty="0" smtClean="0"/>
              <a:t>working from and may</a:t>
            </a:r>
            <a:r>
              <a:rPr lang="en-US" sz="2000" baseline="0" dirty="0" smtClean="0"/>
              <a:t> include </a:t>
            </a:r>
            <a:r>
              <a:rPr lang="en-US" sz="1800" dirty="0" smtClean="0"/>
              <a:t>Schedules, Overtime</a:t>
            </a:r>
            <a:r>
              <a:rPr lang="en-US" sz="1800" baseline="0" dirty="0" smtClean="0"/>
              <a:t> </a:t>
            </a:r>
            <a:r>
              <a:rPr lang="en-US" sz="1800" dirty="0" smtClean="0"/>
              <a:t>Sign up sheets, or other documentation</a:t>
            </a:r>
            <a:r>
              <a:rPr lang="en-US" sz="1800" baseline="0" dirty="0" smtClean="0"/>
              <a:t> that supports the grievance.  </a:t>
            </a:r>
            <a:endParaRPr lang="en-US" sz="1800" dirty="0" smtClean="0"/>
          </a:p>
          <a:p>
            <a:pPr marL="3175" lvl="1" indent="0">
              <a:buClr>
                <a:schemeClr val="bg2">
                  <a:lumMod val="50000"/>
                </a:schemeClr>
              </a:buClr>
              <a:buNone/>
            </a:pPr>
            <a:endParaRPr lang="en-US" sz="2000" dirty="0" smtClean="0"/>
          </a:p>
          <a:p>
            <a:pPr marL="3175" lvl="1" indent="0">
              <a:buClr>
                <a:schemeClr val="bg2">
                  <a:lumMod val="50000"/>
                </a:schemeClr>
              </a:buClr>
              <a:buNone/>
            </a:pPr>
            <a:r>
              <a:rPr lang="en-US" sz="2000" dirty="0" smtClean="0"/>
              <a:t>Additional</a:t>
            </a:r>
            <a:r>
              <a:rPr lang="en-US" sz="2000" baseline="0" dirty="0" smtClean="0"/>
              <a:t> fields will populate upon </a:t>
            </a:r>
            <a:r>
              <a:rPr lang="en-US" sz="2000" dirty="0" smtClean="0"/>
              <a:t>Submission to include  submission</a:t>
            </a:r>
            <a:r>
              <a:rPr lang="en-US" sz="2000" baseline="0" dirty="0" smtClean="0"/>
              <a:t> date, when the grievance was created and last modified and by whom.</a:t>
            </a:r>
          </a:p>
          <a:p>
            <a:pPr marL="3175" lvl="1" indent="0">
              <a:buClr>
                <a:schemeClr val="bg2">
                  <a:lumMod val="50000"/>
                </a:schemeClr>
              </a:buClr>
              <a:buNone/>
            </a:pPr>
            <a:endParaRPr lang="en-US" sz="2000" baseline="0" dirty="0" smtClean="0"/>
          </a:p>
          <a:p>
            <a:pPr marL="3175" lvl="1" indent="0">
              <a:buClr>
                <a:schemeClr val="bg2">
                  <a:lumMod val="50000"/>
                </a:schemeClr>
              </a:buClr>
              <a:buNone/>
            </a:pPr>
            <a:r>
              <a:rPr lang="en-US" sz="2000" baseline="0" dirty="0" smtClean="0"/>
              <a:t>Please note that the submission date is the official date of record to determine if the grievance was filed in a timely manner.</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31</a:t>
            </a:fld>
            <a:endParaRPr lang="en-US" dirty="0"/>
          </a:p>
        </p:txBody>
      </p:sp>
    </p:spTree>
    <p:extLst>
      <p:ext uri="{BB962C8B-B14F-4D97-AF65-F5344CB8AC3E}">
        <p14:creationId xmlns:p14="http://schemas.microsoft.com/office/powerpoint/2010/main" val="535493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if the user were to navigate to the Grievances</a:t>
            </a:r>
            <a:r>
              <a:rPr lang="en-US" baseline="0" dirty="0" smtClean="0"/>
              <a:t> Home page, he or she would see that the grievance is listed in “Draft” status and the record type indicates the grievance is a “New Grievance.”</a:t>
            </a:r>
          </a:p>
          <a:p>
            <a:endParaRPr lang="en-US" baseline="0" dirty="0" smtClean="0"/>
          </a:p>
          <a:p>
            <a:r>
              <a:rPr lang="en-US" baseline="0" dirty="0" smtClean="0"/>
              <a:t>It is important to note that the agency Human Resources designee has not been notified of a new grievance and the grievance cannot be viewed by that designee.</a:t>
            </a:r>
          </a:p>
          <a:p>
            <a:endParaRPr lang="en-US" baseline="0" dirty="0" smtClean="0"/>
          </a:p>
          <a:p>
            <a:r>
              <a:rPr lang="en-US" baseline="0" dirty="0" smtClean="0"/>
              <a:t>When the grievance is in draft mode, the user may still choose to delete the grievance.</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32</a:t>
            </a:fld>
            <a:endParaRPr lang="en-US" dirty="0"/>
          </a:p>
        </p:txBody>
      </p:sp>
    </p:spTree>
    <p:extLst>
      <p:ext uri="{BB962C8B-B14F-4D97-AF65-F5344CB8AC3E}">
        <p14:creationId xmlns:p14="http://schemas.microsoft.com/office/powerpoint/2010/main" val="592751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a:t>
            </a:r>
            <a:r>
              <a:rPr lang="en-US" baseline="0" dirty="0" smtClean="0"/>
              <a:t> user is ready to submit a grievance, they will simply click on the “Submit” button at the top of the Grievance Detail screen.</a:t>
            </a:r>
          </a:p>
          <a:p>
            <a:endParaRPr lang="en-US" baseline="0" dirty="0" smtClean="0"/>
          </a:p>
          <a:p>
            <a:r>
              <a:rPr lang="en-US" baseline="0" dirty="0" smtClean="0"/>
              <a:t>The system will prompt the user to confirm that he or she is ready to submit the grievance.</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33</a:t>
            </a:fld>
            <a:endParaRPr lang="en-US" dirty="0"/>
          </a:p>
        </p:txBody>
      </p:sp>
    </p:spTree>
    <p:extLst>
      <p:ext uri="{BB962C8B-B14F-4D97-AF65-F5344CB8AC3E}">
        <p14:creationId xmlns:p14="http://schemas.microsoft.com/office/powerpoint/2010/main" val="2543094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0936" lvl="2" indent="0">
              <a:buClr>
                <a:schemeClr val="accent1"/>
              </a:buClr>
              <a:buNone/>
            </a:pPr>
            <a:r>
              <a:rPr lang="en-US" sz="7200" dirty="0" smtClean="0"/>
              <a:t>Upon submission,</a:t>
            </a:r>
            <a:r>
              <a:rPr lang="en-US" sz="7200" baseline="0" dirty="0" smtClean="0"/>
              <a:t> the user will be navigated back to the Grievances Home screen.</a:t>
            </a:r>
          </a:p>
          <a:p>
            <a:pPr marL="630936" lvl="2" indent="0">
              <a:buClr>
                <a:schemeClr val="accent1"/>
              </a:buClr>
              <a:buNone/>
            </a:pPr>
            <a:endParaRPr lang="en-US" sz="7200" baseline="0" dirty="0" smtClean="0"/>
          </a:p>
          <a:p>
            <a:pPr marL="630936" lvl="2" indent="0">
              <a:buClr>
                <a:schemeClr val="accent1"/>
              </a:buClr>
              <a:buNone/>
            </a:pPr>
            <a:r>
              <a:rPr lang="en-US" sz="7200" baseline="0" dirty="0" smtClean="0"/>
              <a:t>The user</a:t>
            </a:r>
            <a:r>
              <a:rPr lang="en-US" sz="7200" dirty="0" smtClean="0"/>
              <a:t> can now see the grievance is listed as “Open” and the applicable step in the grievance appeal process. </a:t>
            </a:r>
          </a:p>
          <a:p>
            <a:pPr marL="630936" lvl="2" indent="0">
              <a:buClr>
                <a:schemeClr val="accent1"/>
              </a:buClr>
              <a:buNone/>
            </a:pPr>
            <a:endParaRPr lang="en-US" sz="4800" dirty="0" smtClean="0"/>
          </a:p>
          <a:p>
            <a:pPr marL="630936" lvl="2" indent="0">
              <a:buClr>
                <a:schemeClr val="accent1"/>
              </a:buClr>
              <a:buNone/>
            </a:pPr>
            <a:r>
              <a:rPr lang="en-US" sz="7200" dirty="0" smtClean="0"/>
              <a:t>The Delete option is now removed. </a:t>
            </a:r>
          </a:p>
          <a:p>
            <a:pPr marL="630936" lvl="2" indent="0">
              <a:buClr>
                <a:schemeClr val="accent1"/>
              </a:buClr>
              <a:buNone/>
            </a:pPr>
            <a:endParaRPr lang="en-US" sz="4800" dirty="0" smtClean="0"/>
          </a:p>
          <a:p>
            <a:pPr marL="630936" lvl="2" indent="0">
              <a:buClr>
                <a:schemeClr val="accent1"/>
              </a:buClr>
              <a:buNone/>
            </a:pPr>
            <a:r>
              <a:rPr lang="en-US" sz="7200" dirty="0" smtClean="0"/>
              <a:t>Should the user</a:t>
            </a:r>
            <a:r>
              <a:rPr lang="en-US" sz="7200" baseline="0" dirty="0" smtClean="0"/>
              <a:t> choose to close the grievance at this time, and has proper authorization to do so, they will open the grievance and select the withdraw button.  </a:t>
            </a:r>
            <a:endParaRPr lang="en-US"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34</a:t>
            </a:fld>
            <a:endParaRPr lang="en-US" dirty="0"/>
          </a:p>
        </p:txBody>
      </p:sp>
    </p:spTree>
    <p:extLst>
      <p:ext uri="{BB962C8B-B14F-4D97-AF65-F5344CB8AC3E}">
        <p14:creationId xmlns:p14="http://schemas.microsoft.com/office/powerpoint/2010/main" val="2680090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submission of a grievance, email notifications will go to the </a:t>
            </a:r>
            <a:r>
              <a:rPr lang="en-US" dirty="0" err="1" smtClean="0"/>
              <a:t>grievant’s</a:t>
            </a:r>
            <a:r>
              <a:rPr lang="en-US" dirty="0" smtClean="0"/>
              <a:t> agency Human</a:t>
            </a:r>
            <a:r>
              <a:rPr lang="en-US" baseline="0" dirty="0" smtClean="0"/>
              <a:t> Resources or Labor Relations designee in the agency.  The same email will go to the user, also known as the creator of the grievance as well as the </a:t>
            </a:r>
            <a:r>
              <a:rPr lang="en-US" baseline="0" dirty="0" err="1" smtClean="0"/>
              <a:t>grievant’s</a:t>
            </a:r>
            <a:r>
              <a:rPr lang="en-US" baseline="0" dirty="0" smtClean="0"/>
              <a:t> union headquarters or chapter president.</a:t>
            </a:r>
          </a:p>
          <a:p>
            <a:endParaRPr lang="en-US" baseline="0" dirty="0" smtClean="0"/>
          </a:p>
          <a:p>
            <a:r>
              <a:rPr lang="en-US" dirty="0" smtClean="0"/>
              <a:t>Please know</a:t>
            </a:r>
            <a:r>
              <a:rPr lang="en-US" baseline="0" dirty="0" smtClean="0"/>
              <a:t> that if</a:t>
            </a:r>
            <a:r>
              <a:rPr lang="en-US" dirty="0" smtClean="0"/>
              <a:t> a union representative is filing on behalf of someone else, the bargaining unit employee will only receive notice that a grievance has been filed on their behalf if the representative entered the member’s email address in the initial steps of the grievance.</a:t>
            </a:r>
          </a:p>
          <a:p>
            <a:endParaRPr lang="en-US" dirty="0" smtClean="0"/>
          </a:p>
          <a:p>
            <a:r>
              <a:rPr lang="en-US" dirty="0" smtClean="0"/>
              <a:t>As</a:t>
            </a:r>
            <a:r>
              <a:rPr lang="en-US" baseline="0" dirty="0" smtClean="0"/>
              <a:t> such, r</a:t>
            </a:r>
            <a:r>
              <a:rPr lang="en-US" dirty="0" smtClean="0"/>
              <a:t>epresentatives are encouraged to include the </a:t>
            </a:r>
            <a:r>
              <a:rPr lang="en-US" dirty="0" err="1" smtClean="0"/>
              <a:t>Grievant’s</a:t>
            </a:r>
            <a:r>
              <a:rPr lang="en-US" dirty="0" smtClean="0"/>
              <a:t> work or personal email address.</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35</a:t>
            </a:fld>
            <a:endParaRPr lang="en-US" dirty="0"/>
          </a:p>
        </p:txBody>
      </p:sp>
    </p:spTree>
    <p:extLst>
      <p:ext uri="{BB962C8B-B14F-4D97-AF65-F5344CB8AC3E}">
        <p14:creationId xmlns:p14="http://schemas.microsoft.com/office/powerpoint/2010/main" val="2053425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lvl="1" indent="0">
              <a:buNone/>
              <a:tabLst>
                <a:tab pos="53975" algn="l"/>
              </a:tabLst>
            </a:pPr>
            <a:r>
              <a:rPr lang="en-US" sz="2400" dirty="0" smtClean="0"/>
              <a:t>Upon notification, the</a:t>
            </a:r>
            <a:r>
              <a:rPr lang="en-US" sz="2400" baseline="0" dirty="0" smtClean="0"/>
              <a:t> agency Human Resources or </a:t>
            </a:r>
            <a:r>
              <a:rPr lang="en-US" sz="2400" dirty="0" smtClean="0"/>
              <a:t>Labor Relations designee will log in and review the grievance.</a:t>
            </a:r>
          </a:p>
          <a:p>
            <a:pPr marL="57150" lvl="1" indent="0">
              <a:buNone/>
              <a:tabLst>
                <a:tab pos="53975" algn="l"/>
              </a:tabLst>
            </a:pPr>
            <a:endParaRPr lang="en-US" sz="2400" dirty="0" smtClean="0"/>
          </a:p>
          <a:p>
            <a:pPr marL="57150" lvl="1" indent="0">
              <a:buNone/>
              <a:tabLst>
                <a:tab pos="53975" algn="l"/>
              </a:tabLst>
            </a:pPr>
            <a:r>
              <a:rPr lang="en-US" sz="2400" dirty="0" smtClean="0"/>
              <a:t>The grievance detail</a:t>
            </a:r>
            <a:r>
              <a:rPr lang="en-US" sz="2400" baseline="0" dirty="0" smtClean="0"/>
              <a:t> is now </a:t>
            </a:r>
            <a:r>
              <a:rPr lang="en-US" sz="2400" dirty="0" smtClean="0"/>
              <a:t>read only.</a:t>
            </a:r>
          </a:p>
          <a:p>
            <a:pPr marL="57150" lvl="1" indent="0">
              <a:buNone/>
              <a:tabLst>
                <a:tab pos="53975" algn="l"/>
              </a:tabLst>
            </a:pPr>
            <a:endParaRPr lang="en-US" sz="2400" dirty="0" smtClean="0"/>
          </a:p>
          <a:p>
            <a:pPr marL="57150" lvl="1" indent="0">
              <a:buNone/>
              <a:tabLst>
                <a:tab pos="53975" algn="l"/>
              </a:tabLst>
            </a:pPr>
            <a:r>
              <a:rPr lang="en-US" sz="2400" dirty="0" smtClean="0"/>
              <a:t>The agency </a:t>
            </a:r>
            <a:r>
              <a:rPr lang="en-US" sz="2400" baseline="0" dirty="0" smtClean="0"/>
              <a:t>Human Resources or </a:t>
            </a:r>
            <a:r>
              <a:rPr lang="en-US" sz="2400" dirty="0" smtClean="0"/>
              <a:t> Labor Relations designee will coordinate a meeting date with the union representative and/or</a:t>
            </a:r>
            <a:r>
              <a:rPr lang="en-US" sz="2400" baseline="0" dirty="0" smtClean="0"/>
              <a:t> the grievant and enter the date of the meeting into the system.</a:t>
            </a:r>
            <a:endParaRPr lang="en-US" sz="2400" dirty="0" smtClean="0"/>
          </a:p>
          <a:p>
            <a:pPr marL="57150" lvl="1" indent="0">
              <a:buNone/>
              <a:tabLst>
                <a:tab pos="53975" algn="l"/>
              </a:tabLst>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36</a:t>
            </a:fld>
            <a:endParaRPr lang="en-US" dirty="0"/>
          </a:p>
        </p:txBody>
      </p:sp>
    </p:spTree>
    <p:extLst>
      <p:ext uri="{BB962C8B-B14F-4D97-AF65-F5344CB8AC3E}">
        <p14:creationId xmlns:p14="http://schemas.microsoft.com/office/powerpoint/2010/main" val="2729498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lvl="1" indent="0">
              <a:buNone/>
              <a:tabLst>
                <a:tab pos="53975" algn="l"/>
              </a:tabLst>
            </a:pPr>
            <a:r>
              <a:rPr lang="en-US" sz="2400" dirty="0" smtClean="0"/>
              <a:t>A</a:t>
            </a:r>
            <a:r>
              <a:rPr lang="en-US" sz="2400" baseline="0" dirty="0" smtClean="0"/>
              <a:t>n em</a:t>
            </a:r>
            <a:r>
              <a:rPr lang="en-US" sz="2400" dirty="0" smtClean="0"/>
              <a:t>ail notification indicating that a meeting has been scheduled will be sent to all relevant parties.</a:t>
            </a:r>
          </a:p>
          <a:p>
            <a:pPr marL="57150" lvl="1" indent="0">
              <a:buNone/>
              <a:tabLst>
                <a:tab pos="53975" algn="l"/>
              </a:tabLst>
            </a:pPr>
            <a:endParaRPr lang="en-US" sz="2400" dirty="0" smtClean="0"/>
          </a:p>
          <a:p>
            <a:pPr marL="57150" lvl="1" indent="0">
              <a:buNone/>
              <a:tabLst>
                <a:tab pos="53975" algn="l"/>
              </a:tabLst>
            </a:pPr>
            <a:r>
              <a:rPr lang="en-US" sz="2400" dirty="0" smtClean="0"/>
              <a:t>Union representative and/or grievant should continue to coordinate attendance and release with the agency Human Resources or</a:t>
            </a:r>
            <a:r>
              <a:rPr lang="en-US" sz="2400" baseline="0" dirty="0" smtClean="0"/>
              <a:t> L</a:t>
            </a:r>
            <a:r>
              <a:rPr lang="en-US" sz="2400" dirty="0" smtClean="0"/>
              <a:t>abor Relations designee as well as their supervisor.</a:t>
            </a:r>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37</a:t>
            </a:fld>
            <a:endParaRPr lang="en-US" dirty="0"/>
          </a:p>
        </p:txBody>
      </p:sp>
    </p:spTree>
    <p:extLst>
      <p:ext uri="{BB962C8B-B14F-4D97-AF65-F5344CB8AC3E}">
        <p14:creationId xmlns:p14="http://schemas.microsoft.com/office/powerpoint/2010/main" val="4231882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the parties need to reschedule the meeting, the agency</a:t>
            </a:r>
            <a:r>
              <a:rPr lang="en-US" baseline="0" dirty="0" smtClean="0"/>
              <a:t> designee will enter the </a:t>
            </a:r>
            <a:r>
              <a:rPr lang="en-US" dirty="0" smtClean="0"/>
              <a:t>new date into the system</a:t>
            </a:r>
            <a:r>
              <a:rPr lang="en-US" baseline="0" dirty="0" smtClean="0"/>
              <a:t> and an email notification will go to all relevant parties.</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38</a:t>
            </a:fld>
            <a:endParaRPr lang="en-US" dirty="0"/>
          </a:p>
        </p:txBody>
      </p:sp>
    </p:spTree>
    <p:extLst>
      <p:ext uri="{BB962C8B-B14F-4D97-AF65-F5344CB8AC3E}">
        <p14:creationId xmlns:p14="http://schemas.microsoft.com/office/powerpoint/2010/main" val="1674011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lvl="1" indent="0">
              <a:buNone/>
              <a:tabLst>
                <a:tab pos="53975" algn="l"/>
              </a:tabLst>
            </a:pPr>
            <a:r>
              <a:rPr lang="en-US" sz="2400" b="0" dirty="0" smtClean="0"/>
              <a:t>After the appeal meeting has been conducted and the grievance has been discussed, the agency Human Resources or Labor Relations  designee will issue a response.</a:t>
            </a:r>
          </a:p>
          <a:p>
            <a:pPr marL="57150" lvl="1" indent="0">
              <a:buNone/>
              <a:tabLst>
                <a:tab pos="53975" algn="l"/>
              </a:tabLst>
            </a:pPr>
            <a:endParaRPr lang="en-US" sz="2400" b="0" dirty="0" smtClean="0"/>
          </a:p>
          <a:p>
            <a:pPr marL="57150" lvl="1" indent="0">
              <a:buNone/>
              <a:tabLst>
                <a:tab pos="53975" algn="l"/>
              </a:tabLst>
            </a:pPr>
            <a:r>
              <a:rPr lang="en-US" sz="2400" b="0" dirty="0" smtClean="0"/>
              <a:t>The</a:t>
            </a:r>
            <a:r>
              <a:rPr lang="en-US" sz="2400" b="0" baseline="0" dirty="0" smtClean="0"/>
              <a:t> response will include the </a:t>
            </a:r>
            <a:r>
              <a:rPr lang="en-US" sz="2400" b="0" dirty="0" smtClean="0"/>
              <a:t>Management Response Detail</a:t>
            </a:r>
            <a:r>
              <a:rPr lang="en-US" sz="2400" b="0" baseline="0" dirty="0" smtClean="0"/>
              <a:t>.  This will typically  c</a:t>
            </a:r>
            <a:r>
              <a:rPr lang="en-US" sz="2200" b="0" dirty="0" smtClean="0"/>
              <a:t>onfirm those who were in attendance,</a:t>
            </a:r>
            <a:r>
              <a:rPr lang="en-US" sz="2200" b="0" baseline="0" dirty="0" smtClean="0"/>
              <a:t> the </a:t>
            </a:r>
            <a:r>
              <a:rPr lang="en-US" sz="2200" b="0" dirty="0" smtClean="0"/>
              <a:t>articles cited in the grievance or during the meeting, lists any procedural defects</a:t>
            </a:r>
            <a:r>
              <a:rPr lang="en-US" sz="2200" b="0" baseline="0" dirty="0" smtClean="0"/>
              <a:t> that may have been argued, summarize the </a:t>
            </a:r>
            <a:r>
              <a:rPr lang="en-US" sz="2200" b="0" dirty="0" smtClean="0"/>
              <a:t>parties’ arguments and outline the finding.</a:t>
            </a:r>
          </a:p>
          <a:p>
            <a:pPr marL="57150" lvl="1" indent="0">
              <a:buNone/>
              <a:tabLst>
                <a:tab pos="53975" algn="l"/>
              </a:tabLst>
            </a:pPr>
            <a:endParaRPr lang="en-US" sz="2200" b="0" dirty="0" smtClean="0"/>
          </a:p>
          <a:p>
            <a:pPr marL="57150" lvl="1" indent="0">
              <a:buNone/>
              <a:tabLst>
                <a:tab pos="53975" algn="l"/>
              </a:tabLst>
            </a:pPr>
            <a:r>
              <a:rPr lang="en-US" sz="2200" b="0" dirty="0" smtClean="0"/>
              <a:t>The</a:t>
            </a:r>
            <a:r>
              <a:rPr lang="en-US" sz="2200" b="0" baseline="0" dirty="0" smtClean="0"/>
              <a:t> response will include an overall response of one of the following:  </a:t>
            </a:r>
          </a:p>
          <a:p>
            <a:pPr marL="57150" lvl="1" indent="0">
              <a:buNone/>
              <a:tabLst>
                <a:tab pos="53975" algn="l"/>
              </a:tabLst>
            </a:pPr>
            <a:endParaRPr lang="en-US" sz="2200" b="0" baseline="0" dirty="0" smtClean="0"/>
          </a:p>
          <a:p>
            <a:pPr marL="400050" lvl="1" indent="-342900">
              <a:buFont typeface="Arial" panose="020B0604020202020204" pitchFamily="34" charset="0"/>
              <a:buChar char="•"/>
              <a:tabLst>
                <a:tab pos="53975" algn="l"/>
              </a:tabLst>
            </a:pPr>
            <a:r>
              <a:rPr lang="en-US" sz="2200" b="0" dirty="0" smtClean="0"/>
              <a:t>Settled.</a:t>
            </a:r>
            <a:r>
              <a:rPr lang="en-US" sz="2200" b="0" baseline="0" dirty="0" smtClean="0"/>
              <a:t>  When a grievance is settled, the supporting paperwork will be </a:t>
            </a:r>
            <a:r>
              <a:rPr lang="en-US" sz="2200" b="0" dirty="0" smtClean="0"/>
              <a:t>attached;</a:t>
            </a:r>
          </a:p>
          <a:p>
            <a:pPr marL="400050" lvl="1" indent="-342900">
              <a:buFont typeface="Arial" panose="020B0604020202020204" pitchFamily="34" charset="0"/>
              <a:buChar char="•"/>
              <a:tabLst>
                <a:tab pos="53975" algn="l"/>
              </a:tabLst>
            </a:pPr>
            <a:r>
              <a:rPr lang="en-US" sz="2200" b="0" dirty="0" smtClean="0"/>
              <a:t>Granted.  When a grievance is</a:t>
            </a:r>
            <a:r>
              <a:rPr lang="en-US" sz="2200" b="0" baseline="0" dirty="0" smtClean="0"/>
              <a:t> granted, the </a:t>
            </a:r>
            <a:r>
              <a:rPr lang="en-US" sz="2200" b="0" dirty="0" smtClean="0"/>
              <a:t>specific remedy will</a:t>
            </a:r>
            <a:r>
              <a:rPr lang="en-US" sz="2200" b="0" baseline="0" dirty="0" smtClean="0"/>
              <a:t> be outlined in the response section; or</a:t>
            </a:r>
          </a:p>
          <a:p>
            <a:pPr marL="400050" lvl="1" indent="-342900">
              <a:buFont typeface="Arial" panose="020B0604020202020204" pitchFamily="34" charset="0"/>
              <a:buChar char="•"/>
              <a:tabLst>
                <a:tab pos="53975" algn="l"/>
              </a:tabLst>
            </a:pPr>
            <a:r>
              <a:rPr lang="en-US" sz="2200" b="0" dirty="0" smtClean="0"/>
              <a:t>Denied.  When a grievance</a:t>
            </a:r>
            <a:r>
              <a:rPr lang="en-US" sz="2200" b="0" baseline="0" dirty="0" smtClean="0"/>
              <a:t> is denied, the detailed response should outline the arguments submitting at the meeting.</a:t>
            </a:r>
            <a:endParaRPr lang="en-US" sz="2200" b="0" dirty="0" smtClean="0"/>
          </a:p>
          <a:p>
            <a:pPr marL="57150" lvl="1" indent="0">
              <a:buFont typeface="Arial" panose="020B0604020202020204" pitchFamily="34" charset="0"/>
              <a:buNone/>
              <a:tabLst>
                <a:tab pos="53975" algn="l"/>
              </a:tabLst>
            </a:pPr>
            <a:endParaRPr lang="en-US" sz="2200" b="0" dirty="0" smtClean="0"/>
          </a:p>
          <a:p>
            <a:pPr marL="57150" lvl="1" indent="0">
              <a:buFont typeface="Arial" panose="020B0604020202020204" pitchFamily="34" charset="0"/>
              <a:buNone/>
              <a:tabLst>
                <a:tab pos="53975" algn="l"/>
              </a:tabLst>
            </a:pPr>
            <a:r>
              <a:rPr lang="en-US" sz="2200" b="0" dirty="0" smtClean="0"/>
              <a:t>The</a:t>
            </a:r>
            <a:r>
              <a:rPr lang="en-US" sz="2200" b="0" baseline="0" dirty="0" smtClean="0"/>
              <a:t> name of the </a:t>
            </a:r>
            <a:r>
              <a:rPr lang="en-US" sz="2400" b="0" dirty="0" smtClean="0"/>
              <a:t>person responding to the grievance will also be</a:t>
            </a:r>
            <a:r>
              <a:rPr lang="en-US" sz="2400" b="0" baseline="0" dirty="0" smtClean="0"/>
              <a:t> listed in the response.</a:t>
            </a: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39</a:t>
            </a:fld>
            <a:endParaRPr lang="en-US" dirty="0"/>
          </a:p>
        </p:txBody>
      </p:sp>
    </p:spTree>
    <p:extLst>
      <p:ext uri="{BB962C8B-B14F-4D97-AF65-F5344CB8AC3E}">
        <p14:creationId xmlns:p14="http://schemas.microsoft.com/office/powerpoint/2010/main" val="253167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Union</a:t>
            </a:r>
            <a:r>
              <a:rPr lang="en-US" sz="1200" kern="1200" baseline="0" dirty="0" smtClean="0">
                <a:solidFill>
                  <a:schemeClr val="tx1"/>
                </a:solidFill>
                <a:effectLst/>
                <a:latin typeface="+mn-lt"/>
                <a:ea typeface="+mn-ea"/>
                <a:cs typeface="+mn-cs"/>
              </a:rPr>
              <a:t> employees and representatives will file g</a:t>
            </a:r>
            <a:r>
              <a:rPr lang="en-US" sz="1200" kern="1200" dirty="0" smtClean="0">
                <a:solidFill>
                  <a:schemeClr val="tx1"/>
                </a:solidFill>
                <a:effectLst/>
                <a:latin typeface="+mn-lt"/>
                <a:ea typeface="+mn-ea"/>
                <a:cs typeface="+mn-cs"/>
              </a:rPr>
              <a:t>rievances at OHgrievance.ohio.gov.</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a:t>
            </a:fld>
            <a:endParaRPr lang="en-US" dirty="0"/>
          </a:p>
        </p:txBody>
      </p:sp>
    </p:spTree>
    <p:extLst>
      <p:ext uri="{BB962C8B-B14F-4D97-AF65-F5344CB8AC3E}">
        <p14:creationId xmlns:p14="http://schemas.microsoft.com/office/powerpoint/2010/main" val="3755313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completion and submission of the management response,</a:t>
            </a:r>
            <a:r>
              <a:rPr lang="en-US" baseline="0" dirty="0" smtClean="0"/>
              <a:t> an email notification will go to all relevant parties.</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40</a:t>
            </a:fld>
            <a:endParaRPr lang="en-US" dirty="0"/>
          </a:p>
        </p:txBody>
      </p:sp>
    </p:spTree>
    <p:extLst>
      <p:ext uri="{BB962C8B-B14F-4D97-AF65-F5344CB8AC3E}">
        <p14:creationId xmlns:p14="http://schemas.microsoft.com/office/powerpoint/2010/main" val="3462938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lvl="0" indent="0">
              <a:buNone/>
            </a:pPr>
            <a:r>
              <a:rPr lang="en-US" sz="1600" b="1" dirty="0" smtClean="0"/>
              <a:t>There are</a:t>
            </a:r>
            <a:r>
              <a:rPr lang="en-US" sz="1600" b="1" baseline="0" dirty="0" smtClean="0"/>
              <a:t> four ways in which a grievance may be closed:</a:t>
            </a:r>
            <a:endParaRPr lang="en-US" sz="1600" b="1" dirty="0" smtClean="0"/>
          </a:p>
          <a:p>
            <a:pPr marL="109728" lvl="0" indent="0">
              <a:buNone/>
            </a:pPr>
            <a:endParaRPr lang="en-US" sz="1600" b="1" dirty="0" smtClean="0"/>
          </a:p>
          <a:p>
            <a:pPr marL="109728" lvl="0" indent="0">
              <a:buNone/>
            </a:pPr>
            <a:r>
              <a:rPr lang="en-US" sz="1600" b="1" dirty="0" smtClean="0"/>
              <a:t>1) Granted</a:t>
            </a:r>
          </a:p>
          <a:p>
            <a:r>
              <a:rPr lang="en-US" sz="1600" dirty="0" smtClean="0"/>
              <a:t>The agency Human Resources</a:t>
            </a:r>
            <a:r>
              <a:rPr lang="en-US" sz="1600" baseline="0" dirty="0" smtClean="0"/>
              <a:t> or Labor Relations designee </a:t>
            </a:r>
            <a:r>
              <a:rPr lang="en-US" sz="1600" dirty="0" smtClean="0"/>
              <a:t>will outline</a:t>
            </a:r>
            <a:r>
              <a:rPr lang="en-US" sz="1600" baseline="0" dirty="0" smtClean="0"/>
              <a:t> a</a:t>
            </a:r>
            <a:r>
              <a:rPr lang="en-US" sz="1600" dirty="0" smtClean="0"/>
              <a:t> specific remedy and the</a:t>
            </a:r>
            <a:r>
              <a:rPr lang="en-US" sz="1600" baseline="0" dirty="0" smtClean="0"/>
              <a:t> g</a:t>
            </a:r>
            <a:r>
              <a:rPr lang="en-US" sz="1600" dirty="0" smtClean="0"/>
              <a:t>rievance response will reflect “Granted” </a:t>
            </a:r>
          </a:p>
          <a:p>
            <a:r>
              <a:rPr lang="en-US" sz="1600" dirty="0" smtClean="0"/>
              <a:t>The grievant or Union will have up to five calendar days to appeal if remedy is not acceptable</a:t>
            </a:r>
          </a:p>
          <a:p>
            <a:r>
              <a:rPr lang="en-US" sz="1600" dirty="0" smtClean="0"/>
              <a:t>If no action is taken (i.e., the</a:t>
            </a:r>
            <a:r>
              <a:rPr lang="en-US" sz="1600" baseline="0" dirty="0" smtClean="0"/>
              <a:t> grievance is </a:t>
            </a:r>
            <a:r>
              <a:rPr lang="en-US" sz="1600" dirty="0" smtClean="0"/>
              <a:t>not appealed within</a:t>
            </a:r>
            <a:r>
              <a:rPr lang="en-US" sz="1600" baseline="0" dirty="0" smtClean="0"/>
              <a:t> five calendar days</a:t>
            </a:r>
            <a:r>
              <a:rPr lang="en-US" sz="1600" dirty="0" smtClean="0"/>
              <a:t>), the remedy offered will be considered acceptable and the grievance</a:t>
            </a:r>
            <a:r>
              <a:rPr lang="en-US" sz="1600" baseline="0" dirty="0" smtClean="0"/>
              <a:t> status will change to “Closed”</a:t>
            </a:r>
            <a:endParaRPr lang="en-US" sz="1600" dirty="0" smtClean="0"/>
          </a:p>
          <a:p>
            <a:pPr marL="109728" indent="0">
              <a:buNone/>
            </a:pPr>
            <a:endParaRPr lang="en-US" sz="1600" dirty="0" smtClean="0"/>
          </a:p>
          <a:p>
            <a:pPr marL="109728" indent="0">
              <a:buNone/>
            </a:pPr>
            <a:r>
              <a:rPr lang="en-US" sz="1600" b="1" dirty="0" smtClean="0"/>
              <a:t>2)</a:t>
            </a:r>
            <a:r>
              <a:rPr lang="en-US" sz="1600" b="1" baseline="0" dirty="0" smtClean="0"/>
              <a:t> </a:t>
            </a:r>
            <a:r>
              <a:rPr lang="en-US" sz="1600" b="1" dirty="0" smtClean="0"/>
              <a:t>Settled</a:t>
            </a:r>
          </a:p>
          <a:p>
            <a:r>
              <a:rPr lang="en-US" sz="1400" dirty="0" smtClean="0"/>
              <a:t>The agency Human Resources</a:t>
            </a:r>
            <a:r>
              <a:rPr lang="en-US" sz="1400" baseline="0" dirty="0" smtClean="0"/>
              <a:t> or Labor Relations designee </a:t>
            </a:r>
            <a:r>
              <a:rPr lang="en-US" sz="1400" dirty="0" smtClean="0"/>
              <a:t>will upload the</a:t>
            </a:r>
            <a:r>
              <a:rPr lang="en-US" sz="1400" baseline="0" dirty="0" smtClean="0"/>
              <a:t> </a:t>
            </a:r>
            <a:r>
              <a:rPr lang="en-US" sz="1400" dirty="0" smtClean="0"/>
              <a:t>signed settlement and the grievance response will reflect “Settled” </a:t>
            </a:r>
          </a:p>
          <a:p>
            <a:r>
              <a:rPr lang="en-US" sz="1400" dirty="0" smtClean="0"/>
              <a:t>The grievance status will change to “Closed”</a:t>
            </a:r>
          </a:p>
          <a:p>
            <a:pPr marL="109728" indent="0">
              <a:buNone/>
            </a:pPr>
            <a:endParaRPr lang="en-US" sz="1400" b="1" dirty="0" smtClean="0"/>
          </a:p>
          <a:p>
            <a:pPr marL="109728" indent="0">
              <a:buNone/>
            </a:pPr>
            <a:r>
              <a:rPr lang="en-US" sz="1400" b="1" dirty="0" smtClean="0"/>
              <a:t>3) Denied</a:t>
            </a:r>
          </a:p>
          <a:p>
            <a:r>
              <a:rPr lang="en-US" sz="1400" dirty="0" smtClean="0"/>
              <a:t>The agency Human Resources</a:t>
            </a:r>
            <a:r>
              <a:rPr lang="en-US" sz="1400" baseline="0" dirty="0" smtClean="0"/>
              <a:t> or Labor Relations designee may deny </a:t>
            </a:r>
            <a:r>
              <a:rPr lang="en-US" sz="1400" dirty="0" smtClean="0"/>
              <a:t>any violation of the contract occurred and the grievance response will reflect</a:t>
            </a:r>
            <a:r>
              <a:rPr lang="en-US" sz="1400" baseline="0" dirty="0" smtClean="0"/>
              <a:t> “Denied”</a:t>
            </a:r>
          </a:p>
          <a:p>
            <a:r>
              <a:rPr lang="en-US" sz="1400" baseline="0" dirty="0" smtClean="0"/>
              <a:t>The grievance status will remain as “Open” unless there are no additional appeal steps.  When no additional appeal steps are available, the status will change to “Closed”</a:t>
            </a:r>
            <a:r>
              <a:rPr lang="en-US" sz="1400" dirty="0" smtClean="0"/>
              <a:t> </a:t>
            </a:r>
          </a:p>
          <a:p>
            <a:r>
              <a:rPr lang="en-US" sz="1400" dirty="0" smtClean="0"/>
              <a:t>The grievant or Union may choose to appeal the grievance</a:t>
            </a:r>
            <a:r>
              <a:rPr lang="en-US" sz="1400" baseline="0" dirty="0" smtClean="0"/>
              <a:t> </a:t>
            </a:r>
            <a:r>
              <a:rPr lang="en-US" sz="1400" dirty="0" smtClean="0"/>
              <a:t>to the next step of the grievance appeal process if additional </a:t>
            </a:r>
            <a:r>
              <a:rPr lang="en-US" sz="1400" baseline="0" dirty="0" smtClean="0"/>
              <a:t>appeal steps are available</a:t>
            </a:r>
            <a:endParaRPr lang="en-US" sz="1400" dirty="0" smtClean="0"/>
          </a:p>
          <a:p>
            <a:pPr marL="109728" indent="0">
              <a:buNone/>
            </a:pPr>
            <a:endParaRPr lang="en-US" sz="1400" dirty="0" smtClean="0"/>
          </a:p>
          <a:p>
            <a:pPr marL="109728" indent="0">
              <a:buNone/>
            </a:pPr>
            <a:endParaRPr lang="en-US" sz="1400" b="1" dirty="0" smtClean="0"/>
          </a:p>
          <a:p>
            <a:pPr marL="109728" indent="0">
              <a:buNone/>
            </a:pPr>
            <a:r>
              <a:rPr lang="en-US" sz="1400" b="1" dirty="0" smtClean="0"/>
              <a:t>4) Withdrawn</a:t>
            </a:r>
          </a:p>
          <a:p>
            <a:r>
              <a:rPr lang="en-US" sz="1400" dirty="0" smtClean="0"/>
              <a:t>The grievant or Union may choose</a:t>
            </a:r>
            <a:r>
              <a:rPr lang="en-US" sz="1400" baseline="0" dirty="0" smtClean="0"/>
              <a:t> to withdraw the grievance </a:t>
            </a:r>
          </a:p>
          <a:p>
            <a:r>
              <a:rPr lang="en-US" sz="1400" baseline="0" dirty="0" smtClean="0"/>
              <a:t>This option is </a:t>
            </a:r>
            <a:r>
              <a:rPr lang="en-US" sz="1400" dirty="0" smtClean="0"/>
              <a:t>available to union members and representatives as determined by union Headquarters</a:t>
            </a:r>
          </a:p>
          <a:p>
            <a:r>
              <a:rPr lang="en-US" sz="1400" dirty="0" smtClean="0"/>
              <a:t>If withdrawn, the grievance status will change to “Closed”</a:t>
            </a:r>
            <a:endParaRPr lang="en-US" sz="1400"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41</a:t>
            </a:fld>
            <a:endParaRPr lang="en-US" dirty="0"/>
          </a:p>
        </p:txBody>
      </p:sp>
    </p:spTree>
    <p:extLst>
      <p:ext uri="{BB962C8B-B14F-4D97-AF65-F5344CB8AC3E}">
        <p14:creationId xmlns:p14="http://schemas.microsoft.com/office/powerpoint/2010/main" val="2013817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sz="1800" b="1" dirty="0" smtClean="0"/>
              <a:t>There are three ways in which a grievance</a:t>
            </a:r>
            <a:r>
              <a:rPr lang="en-US" sz="1800" b="1" baseline="0" dirty="0" smtClean="0"/>
              <a:t> may be appealed to the next step of the appeal process:</a:t>
            </a:r>
            <a:endParaRPr lang="en-US" sz="1800" b="1" dirty="0" smtClean="0"/>
          </a:p>
          <a:p>
            <a:pPr marL="109728" indent="0">
              <a:buNone/>
            </a:pPr>
            <a:endParaRPr lang="en-US" sz="1800" b="1" dirty="0" smtClean="0"/>
          </a:p>
          <a:p>
            <a:pPr marL="109728" indent="0">
              <a:buNone/>
            </a:pPr>
            <a:r>
              <a:rPr lang="en-US" sz="1800" b="0" dirty="0" smtClean="0"/>
              <a:t>1) Upon Denial</a:t>
            </a:r>
          </a:p>
          <a:p>
            <a:pPr marL="120650" lvl="1" indent="0">
              <a:buNone/>
            </a:pPr>
            <a:endParaRPr lang="en-US" sz="1800" b="0" dirty="0" smtClean="0"/>
          </a:p>
          <a:p>
            <a:pPr marL="120650" lvl="1" indent="0">
              <a:buNone/>
            </a:pPr>
            <a:r>
              <a:rPr lang="en-US" sz="1800" b="0" dirty="0" smtClean="0"/>
              <a:t>2) If no meeting date,  </a:t>
            </a:r>
            <a:r>
              <a:rPr lang="en-US" sz="1800" b="0" baseline="0" dirty="0" smtClean="0"/>
              <a:t>meeting </a:t>
            </a:r>
            <a:r>
              <a:rPr lang="en-US" sz="1800" b="0" dirty="0" smtClean="0"/>
              <a:t>extension date or response has been entered within 15 days of submission at step 1 of the grievance</a:t>
            </a:r>
            <a:r>
              <a:rPr lang="en-US" sz="1800" b="0" baseline="0" dirty="0" smtClean="0"/>
              <a:t> appeal process</a:t>
            </a:r>
            <a:r>
              <a:rPr lang="en-US" sz="1800" b="0" dirty="0" smtClean="0"/>
              <a:t>.</a:t>
            </a:r>
            <a:r>
              <a:rPr lang="en-US" sz="1800" b="0" baseline="0" dirty="0" smtClean="0"/>
              <a:t>    Please note that Step 1 is only applicable to OCSEA grievances sub-types that include reprimand or an issue not pertaining to layoff, non-selection or union leave.</a:t>
            </a:r>
            <a:endParaRPr lang="en-US" sz="1800" b="0" dirty="0" smtClean="0"/>
          </a:p>
          <a:p>
            <a:pPr marL="120650" lvl="1" indent="0">
              <a:buNone/>
            </a:pPr>
            <a:endParaRPr lang="en-US" sz="1800" b="0" dirty="0" smtClean="0"/>
          </a:p>
          <a:p>
            <a:pPr marL="120650" lvl="1" indent="0">
              <a:buNone/>
            </a:pPr>
            <a:r>
              <a:rPr lang="en-US" sz="1800" b="0" dirty="0" smtClean="0"/>
              <a:t>3) If no meeting date, meeting extension date or response has been entered within 50 days of submission or appeal at step 2 of the grievance</a:t>
            </a:r>
            <a:r>
              <a:rPr lang="en-US" sz="1800" b="0" baseline="0" dirty="0" smtClean="0"/>
              <a:t> appeal process</a:t>
            </a:r>
            <a:r>
              <a:rPr lang="en-US" sz="1800" b="0" dirty="0" smtClean="0"/>
              <a:t>.</a:t>
            </a:r>
          </a:p>
          <a:p>
            <a:pPr marL="120650" lvl="1" indent="0">
              <a:buNone/>
            </a:pPr>
            <a:endParaRPr lang="en-US" sz="1800" b="0" dirty="0" smtClean="0"/>
          </a:p>
          <a:p>
            <a:pPr marL="120650" lvl="1" indent="0">
              <a:buNone/>
            </a:pPr>
            <a:r>
              <a:rPr lang="en-US" sz="1800" b="0" dirty="0" smtClean="0"/>
              <a:t>All cases</a:t>
            </a:r>
            <a:r>
              <a:rPr lang="en-US" sz="1800" b="0" baseline="0" dirty="0" smtClean="0"/>
              <a:t> will close if no action has been taken </a:t>
            </a:r>
            <a:r>
              <a:rPr lang="en-US" sz="1800" b="0" dirty="0" smtClean="0"/>
              <a:t>within 30 days of activation of</a:t>
            </a:r>
            <a:r>
              <a:rPr lang="en-US" sz="1800" b="0" baseline="0" dirty="0" smtClean="0"/>
              <a:t> the appeal button.</a:t>
            </a:r>
            <a:endParaRPr lang="en-US" sz="1800" b="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42</a:t>
            </a:fld>
            <a:endParaRPr lang="en-US" dirty="0"/>
          </a:p>
        </p:txBody>
      </p:sp>
    </p:spTree>
    <p:extLst>
      <p:ext uri="{BB962C8B-B14F-4D97-AF65-F5344CB8AC3E}">
        <p14:creationId xmlns:p14="http://schemas.microsoft.com/office/powerpoint/2010/main" val="3460481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sz="1200" b="0" dirty="0" smtClean="0"/>
              <a:t>Grievance forms cannot be modified once submitted unless the grievance is eligible for two agency appeal meetings.</a:t>
            </a:r>
          </a:p>
          <a:p>
            <a:pPr marL="109728" indent="0">
              <a:buNone/>
            </a:pPr>
            <a:endParaRPr lang="en-US" sz="1200" b="0" dirty="0" smtClean="0"/>
          </a:p>
          <a:p>
            <a:pPr marL="109728" indent="0">
              <a:buNone/>
            </a:pPr>
            <a:r>
              <a:rPr lang="en-US" sz="1200" b="0" dirty="0" smtClean="0"/>
              <a:t>Only OCSEA grievance sub-types</a:t>
            </a:r>
            <a:r>
              <a:rPr lang="en-US" sz="1200" b="0" baseline="0" dirty="0" smtClean="0"/>
              <a:t> of “Written Reprimand” and </a:t>
            </a:r>
            <a:r>
              <a:rPr lang="en-US" sz="1200" b="0" dirty="0" smtClean="0"/>
              <a:t>Issue grievances “Not pertaining to layoff or non-selection” are eligible</a:t>
            </a:r>
            <a:r>
              <a:rPr lang="en-US" sz="1200" b="0" baseline="0" dirty="0" smtClean="0"/>
              <a:t> for two agency appeal meetings.</a:t>
            </a:r>
          </a:p>
          <a:p>
            <a:pPr marL="109728" indent="0">
              <a:buNone/>
            </a:pPr>
            <a:endParaRPr lang="en-US" sz="1200" b="0" baseline="0" dirty="0" smtClean="0"/>
          </a:p>
          <a:p>
            <a:pPr marL="109728"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For these OCSEA grievances, the Union may make modifications  when appealing the grievance from step 1 to step 2.  However;</a:t>
            </a:r>
            <a:r>
              <a:rPr lang="en-US" sz="1200" b="0" baseline="0" dirty="0" smtClean="0"/>
              <a:t> modifications </a:t>
            </a:r>
            <a:r>
              <a:rPr lang="en-US" sz="1200" b="0" dirty="0" smtClean="0"/>
              <a:t>to the grievance form</a:t>
            </a:r>
            <a:r>
              <a:rPr lang="en-US" sz="1200" b="0" baseline="0" dirty="0" smtClean="0"/>
              <a:t> are limited to </a:t>
            </a:r>
            <a:r>
              <a:rPr lang="en-US" sz="1200" b="0" dirty="0" smtClean="0"/>
              <a:t>the remedy requested </a:t>
            </a:r>
            <a:r>
              <a:rPr lang="en-US" sz="1200" b="0" baseline="0" dirty="0" smtClean="0"/>
              <a:t> and </a:t>
            </a:r>
            <a:r>
              <a:rPr lang="en-US" sz="1200" b="0" dirty="0" smtClean="0"/>
              <a:t>articles cited.</a:t>
            </a:r>
            <a:endParaRPr lang="en-US" sz="1200" b="0" baseline="0" dirty="0" smtClean="0"/>
          </a:p>
          <a:p>
            <a:pPr marL="109728" indent="0">
              <a:buNone/>
            </a:pPr>
            <a:endParaRPr lang="en-US" sz="1200" b="0" baseline="0" dirty="0" smtClean="0"/>
          </a:p>
          <a:p>
            <a:pPr marL="109728" indent="0">
              <a:buNone/>
            </a:pPr>
            <a:r>
              <a:rPr lang="en-US" sz="1200" b="0" baseline="0" dirty="0" smtClean="0"/>
              <a:t>All other grievances go directly to “Step 2” and have one agency level meeting.  </a:t>
            </a:r>
            <a:endParaRPr lang="en-US" sz="1200" b="0" dirty="0" smtClean="0"/>
          </a:p>
          <a:p>
            <a:endParaRPr lang="en-US" sz="1200" b="0" dirty="0" smtClean="0"/>
          </a:p>
          <a:p>
            <a:r>
              <a:rPr lang="en-US" sz="1200" b="0" dirty="0" smtClean="0"/>
              <a:t>  If additional contract articles are cited or the remedy is modified during the step 2 meeting, the employee or union must notify  the Human Resources </a:t>
            </a:r>
            <a:r>
              <a:rPr lang="en-US" sz="1200" b="0" baseline="0" dirty="0" smtClean="0"/>
              <a:t> or </a:t>
            </a:r>
            <a:r>
              <a:rPr lang="en-US" sz="1200" b="0" dirty="0" smtClean="0"/>
              <a:t>labor relations designee during the meeting and submit an attachment to grievance detail screen within 24 hours of step 2 meeting.</a:t>
            </a:r>
          </a:p>
          <a:p>
            <a:endParaRPr lang="en-US" b="0"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43</a:t>
            </a:fld>
            <a:endParaRPr lang="en-US" dirty="0"/>
          </a:p>
        </p:txBody>
      </p:sp>
    </p:spTree>
    <p:extLst>
      <p:ext uri="{BB962C8B-B14F-4D97-AF65-F5344CB8AC3E}">
        <p14:creationId xmlns:p14="http://schemas.microsoft.com/office/powerpoint/2010/main" val="1620734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None/>
            </a:pPr>
            <a:r>
              <a:rPr lang="en-US" sz="1600" b="0" dirty="0" smtClean="0"/>
              <a:t>If a </a:t>
            </a:r>
            <a:r>
              <a:rPr lang="en-US" sz="1600" b="0" baseline="0" dirty="0" smtClean="0"/>
              <a:t>grievance is appealed to the Office of Collective Bargaining, </a:t>
            </a:r>
            <a:r>
              <a:rPr lang="en-US" sz="1600" b="0" dirty="0" smtClean="0"/>
              <a:t>Union Headquarters may submit requests for specific cases to be scheduled for mediation and/</a:t>
            </a:r>
            <a:r>
              <a:rPr lang="en-US" sz="1600" b="0" baseline="0" dirty="0" smtClean="0"/>
              <a:t>or arbitration.</a:t>
            </a:r>
          </a:p>
          <a:p>
            <a:pPr marL="109728" indent="0">
              <a:buNone/>
            </a:pPr>
            <a:endParaRPr lang="en-US" sz="1600" b="0" baseline="0" dirty="0" smtClean="0"/>
          </a:p>
          <a:p>
            <a:pPr marL="109728" indent="0">
              <a:buNone/>
            </a:pPr>
            <a:r>
              <a:rPr lang="en-US" sz="1600" b="0" dirty="0" smtClean="0"/>
              <a:t>When a mediation or</a:t>
            </a:r>
            <a:r>
              <a:rPr lang="en-US" sz="1600" b="0" baseline="0" dirty="0" smtClean="0"/>
              <a:t> arbitration is confirmed by all parties, the system will generate notice to the impacted personnel.</a:t>
            </a:r>
          </a:p>
          <a:p>
            <a:pPr marL="109728" indent="0">
              <a:buNone/>
            </a:pPr>
            <a:endParaRPr lang="en-US" sz="1600" b="0" baseline="0" dirty="0" smtClean="0"/>
          </a:p>
          <a:p>
            <a:pPr marL="109728" indent="0">
              <a:buNone/>
            </a:pPr>
            <a:r>
              <a:rPr lang="en-US" sz="1600" b="0" dirty="0" smtClean="0"/>
              <a:t>Changes in the status of the case as a result of mediation or arbitration will also generate email notifications to </a:t>
            </a:r>
            <a:r>
              <a:rPr lang="en-US" sz="1600" b="0" baseline="0" dirty="0" smtClean="0"/>
              <a:t>relevant parties.</a:t>
            </a:r>
            <a:endParaRPr lang="en-US" sz="1200" b="0"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45</a:t>
            </a:fld>
            <a:endParaRPr lang="en-US" dirty="0"/>
          </a:p>
        </p:txBody>
      </p:sp>
    </p:spTree>
    <p:extLst>
      <p:ext uri="{BB962C8B-B14F-4D97-AF65-F5344CB8AC3E}">
        <p14:creationId xmlns:p14="http://schemas.microsoft.com/office/powerpoint/2010/main" val="1693264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note that an a</a:t>
            </a:r>
            <a:r>
              <a:rPr lang="en-US" dirty="0" smtClean="0"/>
              <a:t>dditional tab will be available to union representatives to notify the system administrator of any functionality concerns with the system.</a:t>
            </a:r>
          </a:p>
          <a:p>
            <a:endParaRPr lang="en-US" dirty="0" smtClean="0"/>
          </a:p>
          <a:p>
            <a:r>
              <a:rPr lang="en-US" dirty="0" smtClean="0"/>
              <a:t>This</a:t>
            </a:r>
            <a:r>
              <a:rPr lang="en-US" baseline="0" dirty="0" smtClean="0"/>
              <a:t> is o</a:t>
            </a:r>
            <a:r>
              <a:rPr lang="en-US" dirty="0" smtClean="0"/>
              <a:t>nly intended to trouble shoot issues related to the functionality of the system or add/remove union representatives.  This should</a:t>
            </a:r>
            <a:r>
              <a:rPr lang="en-US" baseline="0" dirty="0" smtClean="0"/>
              <a:t> not be used to discuss the merits of a specific grievance as it will be routed to the system administrator and not to union personnel.</a:t>
            </a:r>
          </a:p>
          <a:p>
            <a:endParaRPr lang="en-US" baseline="0" dirty="0" smtClean="0">
              <a:solidFill>
                <a:srgbClr val="FF0000"/>
              </a:solidFill>
            </a:endParaRPr>
          </a:p>
          <a:p>
            <a:r>
              <a:rPr lang="en-US" baseline="0" dirty="0" smtClean="0">
                <a:solidFill>
                  <a:srgbClr val="FF0000"/>
                </a:solidFill>
              </a:rPr>
              <a:t>Should a bargaining unit member or representative encounter issues with the system, please request the union representative or union headquarters submit an issue.</a:t>
            </a:r>
          </a:p>
          <a:p>
            <a:endParaRPr lang="en-US" baseline="0" dirty="0" smtClean="0">
              <a:solidFill>
                <a:srgbClr val="FF0000"/>
              </a:solidFill>
            </a:endParaRPr>
          </a:p>
          <a:p>
            <a:r>
              <a:rPr lang="en-US" baseline="0" dirty="0" smtClean="0">
                <a:solidFill>
                  <a:srgbClr val="FF0000"/>
                </a:solidFill>
              </a:rPr>
              <a:t>In order to do this, the user will need to navigate to the “Issues/Questions” tab then select </a:t>
            </a:r>
            <a:r>
              <a:rPr lang="en-US" dirty="0" smtClean="0">
                <a:solidFill>
                  <a:srgbClr val="FF0000"/>
                </a:solidFill>
              </a:rPr>
              <a:t>“</a:t>
            </a:r>
            <a:r>
              <a:rPr lang="en-US" dirty="0" smtClean="0"/>
              <a:t>Create New Issue/Question.”</a:t>
            </a:r>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47</a:t>
            </a:fld>
            <a:endParaRPr lang="en-US" dirty="0"/>
          </a:p>
        </p:txBody>
      </p:sp>
    </p:spTree>
    <p:extLst>
      <p:ext uri="{BB962C8B-B14F-4D97-AF65-F5344CB8AC3E}">
        <p14:creationId xmlns:p14="http://schemas.microsoft.com/office/powerpoint/2010/main" val="2668054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should provide a name</a:t>
            </a:r>
            <a:r>
              <a:rPr lang="en-US" baseline="0" dirty="0" smtClean="0"/>
              <a:t> that quickly summarizes the concern and allows for later searches based upon this name.</a:t>
            </a:r>
          </a:p>
          <a:p>
            <a:endParaRPr lang="en-US" baseline="0" dirty="0" smtClean="0"/>
          </a:p>
          <a:p>
            <a:r>
              <a:rPr lang="en-US" baseline="0" dirty="0" smtClean="0"/>
              <a:t>The user should also provide a detailed description of the issue.  This will allow the system administrator to quickly understand the concern and/or research and assign the issue to the appropriate person where needed.</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48</a:t>
            </a:fld>
            <a:endParaRPr lang="en-US" dirty="0"/>
          </a:p>
        </p:txBody>
      </p:sp>
    </p:spTree>
    <p:extLst>
      <p:ext uri="{BB962C8B-B14F-4D97-AF65-F5344CB8AC3E}">
        <p14:creationId xmlns:p14="http://schemas.microsoft.com/office/powerpoint/2010/main" val="335247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Upon</a:t>
            </a:r>
            <a:r>
              <a:rPr lang="en-US" sz="1200" baseline="0" dirty="0" smtClean="0">
                <a:solidFill>
                  <a:schemeClr val="tx1"/>
                </a:solidFill>
              </a:rPr>
              <a:t> submission of I</a:t>
            </a:r>
            <a:r>
              <a:rPr lang="en-US" sz="1200" dirty="0" smtClean="0">
                <a:solidFill>
                  <a:schemeClr val="tx1"/>
                </a:solidFill>
              </a:rPr>
              <a:t>ssue</a:t>
            </a:r>
            <a:r>
              <a:rPr lang="en-US" sz="1200" baseline="0" dirty="0" smtClean="0">
                <a:solidFill>
                  <a:schemeClr val="tx1"/>
                </a:solidFill>
              </a:rPr>
              <a:t> or Q</a:t>
            </a:r>
            <a:r>
              <a:rPr lang="en-US" sz="1200" dirty="0" smtClean="0">
                <a:solidFill>
                  <a:schemeClr val="tx1"/>
                </a:solidFill>
              </a:rPr>
              <a:t>uestion, an email notification will be  sent directly to the system administrator.</a:t>
            </a:r>
            <a:br>
              <a:rPr lang="en-US" sz="1200" dirty="0" smtClean="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More importantly, an email notification will be generated to</a:t>
            </a:r>
            <a:r>
              <a:rPr lang="en-US" sz="1200" baseline="0" dirty="0" smtClean="0">
                <a:solidFill>
                  <a:schemeClr val="tx1"/>
                </a:solidFill>
              </a:rPr>
              <a:t> the person submitting the issue.  The email will request any additional information needed and/or advise of the resolution.</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49</a:t>
            </a:fld>
            <a:endParaRPr lang="en-US" dirty="0"/>
          </a:p>
        </p:txBody>
      </p:sp>
    </p:spTree>
    <p:extLst>
      <p:ext uri="{BB962C8B-B14F-4D97-AF65-F5344CB8AC3E}">
        <p14:creationId xmlns:p14="http://schemas.microsoft.com/office/powerpoint/2010/main" val="371848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taking the time to learn</a:t>
            </a:r>
            <a:r>
              <a:rPr lang="en-US" baseline="0" dirty="0" smtClean="0"/>
              <a:t> about </a:t>
            </a:r>
            <a:r>
              <a:rPr lang="en-US" baseline="0" dirty="0" err="1" smtClean="0"/>
              <a:t>OHgrievance</a:t>
            </a:r>
            <a:r>
              <a:rPr lang="en-US" baseline="0" dirty="0" smtClean="0"/>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50</a:t>
            </a:fld>
            <a:endParaRPr lang="en-US" dirty="0"/>
          </a:p>
        </p:txBody>
      </p:sp>
    </p:spTree>
    <p:extLst>
      <p:ext uri="{BB962C8B-B14F-4D97-AF65-F5344CB8AC3E}">
        <p14:creationId xmlns:p14="http://schemas.microsoft.com/office/powerpoint/2010/main" val="56725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accent1"/>
              </a:buClr>
            </a:pPr>
            <a:r>
              <a:rPr lang="en-US" sz="1200" dirty="0" smtClean="0"/>
              <a:t>When logging in for the first time, the union employee or representative</a:t>
            </a:r>
            <a:r>
              <a:rPr lang="en-US" sz="1200" baseline="0" dirty="0" smtClean="0"/>
              <a:t> (the user) will</a:t>
            </a:r>
            <a:r>
              <a:rPr lang="en-US" sz="1200" dirty="0" smtClean="0"/>
              <a:t> select the “New User” link.</a:t>
            </a:r>
          </a:p>
          <a:p>
            <a:pPr lvl="0">
              <a:buClr>
                <a:schemeClr val="accent1"/>
              </a:buClr>
            </a:pPr>
            <a:endParaRPr lang="en-US" sz="1200" dirty="0" smtClean="0"/>
          </a:p>
          <a:p>
            <a:pPr lvl="0">
              <a:buClr>
                <a:schemeClr val="accent1"/>
              </a:buCl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5</a:t>
            </a:fld>
            <a:endParaRPr lang="en-US" dirty="0"/>
          </a:p>
        </p:txBody>
      </p:sp>
    </p:spTree>
    <p:extLst>
      <p:ext uri="{BB962C8B-B14F-4D97-AF65-F5344CB8AC3E}">
        <p14:creationId xmlns:p14="http://schemas.microsoft.com/office/powerpoint/2010/main" val="173597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Please note that the user is not logging into myOhio.gov (OAKS).</a:t>
            </a:r>
          </a:p>
          <a:p>
            <a:pPr marL="0" lvl="0" indent="0">
              <a:buFont typeface="Arial" panose="020B0604020202020204" pitchFamily="34" charset="0"/>
              <a:buNone/>
            </a:pPr>
            <a:endParaRPr lang="en-US" sz="1200" dirty="0" smtClean="0"/>
          </a:p>
          <a:p>
            <a:pPr marL="0" lvl="0" indent="0">
              <a:buFont typeface="Arial" panose="020B0604020202020204" pitchFamily="34" charset="0"/>
              <a:buNone/>
            </a:pPr>
            <a:r>
              <a:rPr lang="en-US" sz="1200" dirty="0" smtClean="0"/>
              <a:t>That</a:t>
            </a:r>
            <a:r>
              <a:rPr lang="en-US" sz="1200" baseline="0" dirty="0" smtClean="0"/>
              <a:t> being said, the user m</a:t>
            </a:r>
            <a:r>
              <a:rPr lang="en-US" sz="1600" dirty="0" smtClean="0"/>
              <a:t>ust enter his or her State of Ohio User ID and a recognized State of Ohio Email address.</a:t>
            </a:r>
          </a:p>
          <a:p>
            <a:pPr marL="0" lvl="0" indent="0">
              <a:buFont typeface="Arial" panose="020B0604020202020204" pitchFamily="34" charset="0"/>
              <a:buNone/>
            </a:pPr>
            <a:r>
              <a:rPr lang="en-US" sz="1600" dirty="0" smtClean="0"/>
              <a:t> </a:t>
            </a:r>
          </a:p>
          <a:p>
            <a:pPr marL="0" lvl="0" indent="0">
              <a:buFont typeface="Arial" panose="020B0604020202020204" pitchFamily="34" charset="0"/>
              <a:buNone/>
            </a:pPr>
            <a:r>
              <a:rPr lang="en-US" sz="1600" dirty="0" smtClean="0"/>
              <a:t>If the user attempts to enter</a:t>
            </a:r>
            <a:r>
              <a:rPr lang="en-US" sz="1600" baseline="0" dirty="0" smtClean="0"/>
              <a:t> an </a:t>
            </a:r>
            <a:r>
              <a:rPr lang="en-US" sz="1600" dirty="0" smtClean="0"/>
              <a:t>email address that is not recognized as his or her work</a:t>
            </a:r>
            <a:r>
              <a:rPr lang="en-US" sz="1600" baseline="0" dirty="0" smtClean="0"/>
              <a:t> email address of record</a:t>
            </a:r>
            <a:r>
              <a:rPr lang="en-US" sz="1600" dirty="0" smtClean="0"/>
              <a:t>, an error message will advise the user that he/she cannot file and must a</a:t>
            </a:r>
            <a:r>
              <a:rPr lang="en-US" sz="1600" baseline="0" dirty="0" smtClean="0"/>
              <a:t> </a:t>
            </a:r>
            <a:r>
              <a:rPr lang="en-US" sz="1600" dirty="0" smtClean="0"/>
              <a:t>contact union representative.</a:t>
            </a:r>
          </a:p>
          <a:p>
            <a:pPr marL="0" lvl="0" indent="0">
              <a:buFont typeface="Arial" panose="020B0604020202020204" pitchFamily="34" charset="0"/>
              <a:buNone/>
            </a:pPr>
            <a:endParaRPr lang="en-US" sz="1600" dirty="0" smtClean="0"/>
          </a:p>
          <a:p>
            <a:pPr marL="0" lvl="0" indent="0">
              <a:buFont typeface="Arial" panose="020B0604020202020204" pitchFamily="34" charset="0"/>
              <a:buNone/>
            </a:pPr>
            <a:r>
              <a:rPr lang="en-US" sz="1600" dirty="0" smtClean="0"/>
              <a:t>Additionally,</a:t>
            </a:r>
            <a:r>
              <a:rPr lang="en-US" sz="1600" baseline="0" dirty="0" smtClean="0"/>
              <a:t> i</a:t>
            </a:r>
            <a:r>
              <a:rPr lang="en-US" sz="1600" dirty="0" smtClean="0"/>
              <a:t>f a  user does not enter an email address, an error message will advise the user that he</a:t>
            </a:r>
            <a:r>
              <a:rPr lang="en-US" sz="1600" baseline="0" dirty="0" smtClean="0"/>
              <a:t> or </a:t>
            </a:r>
            <a:r>
              <a:rPr lang="en-US" sz="1600" dirty="0" smtClean="0"/>
              <a:t>she cannot file a</a:t>
            </a:r>
            <a:r>
              <a:rPr lang="en-US" sz="1600" baseline="0" dirty="0" smtClean="0"/>
              <a:t> grievance </a:t>
            </a:r>
            <a:r>
              <a:rPr lang="en-US" sz="1600" dirty="0" smtClean="0"/>
              <a:t>and to contact a union representative.</a:t>
            </a:r>
          </a:p>
          <a:p>
            <a:pPr marL="0" lvl="0" indent="0">
              <a:buFont typeface="Arial" panose="020B0604020202020204" pitchFamily="34" charset="0"/>
              <a:buNone/>
            </a:pPr>
            <a:endParaRPr lang="en-US" sz="1600" dirty="0" smtClean="0"/>
          </a:p>
          <a:p>
            <a:pPr marL="0" lvl="0" indent="0">
              <a:buFont typeface="Arial" panose="020B0604020202020204" pitchFamily="34" charset="0"/>
              <a:buNone/>
            </a:pPr>
            <a:r>
              <a:rPr lang="en-US" sz="1600" dirty="0" smtClean="0"/>
              <a:t>User</a:t>
            </a:r>
            <a:r>
              <a:rPr lang="en-US" sz="1600" baseline="0" dirty="0" smtClean="0"/>
              <a:t> will also be asked to create a password.  </a:t>
            </a:r>
            <a:r>
              <a:rPr lang="en-US" sz="1600" dirty="0" smtClean="0"/>
              <a:t>When</a:t>
            </a:r>
            <a:r>
              <a:rPr lang="en-US" sz="1600" baseline="0" dirty="0" smtClean="0"/>
              <a:t> creating </a:t>
            </a:r>
            <a:r>
              <a:rPr lang="en-US" sz="1600" dirty="0" smtClean="0"/>
              <a:t>the password,</a:t>
            </a:r>
            <a:r>
              <a:rPr lang="en-US" sz="1600" baseline="0" dirty="0" smtClean="0"/>
              <a:t> the user must ensure it</a:t>
            </a:r>
            <a:r>
              <a:rPr lang="en-US" sz="1600" dirty="0" smtClean="0"/>
              <a:t> is 8 characters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6</a:t>
            </a:fld>
            <a:endParaRPr lang="en-US" dirty="0"/>
          </a:p>
        </p:txBody>
      </p:sp>
    </p:spTree>
    <p:extLst>
      <p:ext uri="{BB962C8B-B14F-4D97-AF65-F5344CB8AC3E}">
        <p14:creationId xmlns:p14="http://schemas.microsoft.com/office/powerpoint/2010/main" val="209953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know that should a user forget his or her password, he or she may select “Forgot Your Password” </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7</a:t>
            </a:fld>
            <a:endParaRPr lang="en-US" dirty="0"/>
          </a:p>
        </p:txBody>
      </p:sp>
    </p:spTree>
    <p:extLst>
      <p:ext uri="{BB962C8B-B14F-4D97-AF65-F5344CB8AC3E}">
        <p14:creationId xmlns:p14="http://schemas.microsoft.com/office/powerpoint/2010/main" val="230359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will ask the user to submit a State</a:t>
            </a:r>
            <a:r>
              <a:rPr lang="en-US" baseline="0" dirty="0" smtClean="0"/>
              <a:t> of Ohio User ID.</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8</a:t>
            </a:fld>
            <a:endParaRPr lang="en-US" dirty="0"/>
          </a:p>
        </p:txBody>
      </p:sp>
    </p:spTree>
    <p:extLst>
      <p:ext uri="{BB962C8B-B14F-4D97-AF65-F5344CB8AC3E}">
        <p14:creationId xmlns:p14="http://schemas.microsoft.com/office/powerpoint/2010/main" val="391475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temporary password will be sent to the work email on record.</a:t>
            </a:r>
          </a:p>
          <a:p>
            <a:endParaRPr lang="en-US" dirty="0" smtClean="0"/>
          </a:p>
          <a:p>
            <a:r>
              <a:rPr lang="en-US" dirty="0" smtClean="0"/>
              <a:t>The user</a:t>
            </a:r>
            <a:r>
              <a:rPr lang="en-US" baseline="0" dirty="0" smtClean="0"/>
              <a:t> can then return to the system and use the temporary password to access the system and set a new password.</a:t>
            </a:r>
            <a:endParaRPr lang="en-US" dirty="0"/>
          </a:p>
        </p:txBody>
      </p:sp>
      <p:sp>
        <p:nvSpPr>
          <p:cNvPr id="4" name="Slide Number Placeholder 3"/>
          <p:cNvSpPr>
            <a:spLocks noGrp="1"/>
          </p:cNvSpPr>
          <p:nvPr>
            <p:ph type="sldNum" sz="quarter" idx="10"/>
          </p:nvPr>
        </p:nvSpPr>
        <p:spPr/>
        <p:txBody>
          <a:bodyPr/>
          <a:lstStyle/>
          <a:p>
            <a:fld id="{27FA04C1-63BE-41D8-9C5B-569D45639052}" type="slidenum">
              <a:rPr lang="en-US" smtClean="0"/>
              <a:pPr/>
              <a:t>9</a:t>
            </a:fld>
            <a:endParaRPr lang="en-US" dirty="0"/>
          </a:p>
        </p:txBody>
      </p:sp>
    </p:spTree>
    <p:extLst>
      <p:ext uri="{BB962C8B-B14F-4D97-AF65-F5344CB8AC3E}">
        <p14:creationId xmlns:p14="http://schemas.microsoft.com/office/powerpoint/2010/main" val="3951655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FFC511-8A30-4184-A998-77BB2FF39695}" type="datetimeFigureOut">
              <a:rPr lang="en-US" smtClean="0"/>
              <a:pPr/>
              <a:t>2014/07/07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605BEF7-F027-4427-9FC3-14044370753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05BEF7-F027-4427-9FC3-1404437075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05BEF7-F027-4427-9FC3-1404437075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05BEF7-F027-4427-9FC3-14044370753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605BEF7-F027-4427-9FC3-14044370753C}"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605BEF7-F027-4427-9FC3-14044370753C}"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605BEF7-F027-4427-9FC3-14044370753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605BEF7-F027-4427-9FC3-14044370753C}"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FFC511-8A30-4184-A998-77BB2FF39695}" type="datetimeFigureOut">
              <a:rPr lang="en-US" smtClean="0"/>
              <a:pPr/>
              <a:t>2014/07/07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605BEF7-F027-4427-9FC3-1404437075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FFC511-8A30-4184-A998-77BB2FF39695}" type="datetimeFigureOut">
              <a:rPr lang="en-US" smtClean="0"/>
              <a:pPr/>
              <a:t>2014/07/07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605BEF7-F027-4427-9FC3-14044370753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FFC511-8A30-4184-A998-77BB2FF39695}" type="datetimeFigureOut">
              <a:rPr lang="en-US" smtClean="0"/>
              <a:pPr/>
              <a:t>2014/07/07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605BEF7-F027-4427-9FC3-14044370753C}"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FFC511-8A30-4184-A998-77BB2FF39695}" type="datetimeFigureOut">
              <a:rPr lang="en-US" smtClean="0"/>
              <a:pPr/>
              <a:t>2014/07/07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605BEF7-F027-4427-9FC3-1404437075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OHgrievance</a:t>
            </a:r>
            <a:endParaRPr lang="en-US" dirty="0"/>
          </a:p>
        </p:txBody>
      </p:sp>
    </p:spTree>
    <p:extLst>
      <p:ext uri="{BB962C8B-B14F-4D97-AF65-F5344CB8AC3E}">
        <p14:creationId xmlns:p14="http://schemas.microsoft.com/office/powerpoint/2010/main" val="322468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7481888" cy="457200"/>
          </a:xfrm>
        </p:spPr>
        <p:txBody>
          <a:bodyPr>
            <a:normAutofit fontScale="90000"/>
          </a:bodyPr>
          <a:lstStyle/>
          <a:p>
            <a:pPr algn="ctr"/>
            <a:r>
              <a:rPr lang="en-US" dirty="0" smtClean="0">
                <a:solidFill>
                  <a:schemeClr val="tx1">
                    <a:lumMod val="65000"/>
                    <a:lumOff val="35000"/>
                  </a:schemeClr>
                </a:solidFill>
              </a:rPr>
              <a:t>       </a:t>
            </a:r>
            <a:r>
              <a:rPr lang="en-US" sz="2700" dirty="0" smtClean="0">
                <a:solidFill>
                  <a:schemeClr val="tx1">
                    <a:lumMod val="65000"/>
                    <a:lumOff val="35000"/>
                  </a:schemeClr>
                </a:solidFill>
              </a:rPr>
              <a:t>Grievances Home Screen</a:t>
            </a:r>
            <a:endParaRPr lang="en-US" sz="2700" dirty="0">
              <a:solidFill>
                <a:schemeClr val="tx1">
                  <a:lumMod val="65000"/>
                  <a:lumOff val="35000"/>
                </a:schemeClr>
              </a:solidFill>
            </a:endParaRPr>
          </a:p>
        </p:txBody>
      </p:sp>
      <p:sp>
        <p:nvSpPr>
          <p:cNvPr id="3" name="Text Placeholder 2"/>
          <p:cNvSpPr>
            <a:spLocks noGrp="1"/>
          </p:cNvSpPr>
          <p:nvPr>
            <p:ph type="body" idx="4294967295"/>
          </p:nvPr>
        </p:nvSpPr>
        <p:spPr>
          <a:xfrm>
            <a:off x="1075438" y="4572000"/>
            <a:ext cx="6765925" cy="1981200"/>
          </a:xfrm>
        </p:spPr>
        <p:txBody>
          <a:bodyPr>
            <a:normAutofit fontScale="70000" lnSpcReduction="20000"/>
          </a:bodyPr>
          <a:lstStyle/>
          <a:p>
            <a:pPr marL="109728" indent="0" fontAlgn="ctr">
              <a:buNone/>
            </a:pPr>
            <a:r>
              <a:rPr lang="en-US" sz="2100" dirty="0" smtClean="0"/>
              <a:t>Home screen will display all recently viewed, created or modified grievances the user has authorization to see. </a:t>
            </a:r>
          </a:p>
          <a:p>
            <a:pPr fontAlgn="ctr">
              <a:buFont typeface="Wingdings" charset="2"/>
              <a:buChar char="Ø"/>
            </a:pPr>
            <a:r>
              <a:rPr lang="en-US" sz="2100" dirty="0" smtClean="0"/>
              <a:t>User can select which view they prefer by selecting from the drop down menu</a:t>
            </a:r>
          </a:p>
          <a:p>
            <a:pPr marL="109728" indent="0" fontAlgn="ctr">
              <a:buNone/>
            </a:pPr>
            <a:endParaRPr lang="en-US" sz="2100" dirty="0" smtClean="0"/>
          </a:p>
          <a:p>
            <a:pPr marL="109728" lvl="0" indent="0" fontAlgn="ctr">
              <a:buNone/>
            </a:pPr>
            <a:r>
              <a:rPr lang="en-US" sz="2100" b="1" dirty="0" smtClean="0"/>
              <a:t>User </a:t>
            </a:r>
            <a:r>
              <a:rPr lang="en-US" sz="2100" b="1" dirty="0"/>
              <a:t>must always select “Go” to </a:t>
            </a:r>
            <a:r>
              <a:rPr lang="en-US" sz="2100" b="1" dirty="0" smtClean="0"/>
              <a:t>refresh</a:t>
            </a:r>
            <a:r>
              <a:rPr lang="en-US" sz="2100" b="1" dirty="0"/>
              <a:t> </a:t>
            </a:r>
            <a:r>
              <a:rPr lang="en-US" sz="2100" b="1" dirty="0" smtClean="0"/>
              <a:t>as </a:t>
            </a:r>
            <a:r>
              <a:rPr lang="en-US" sz="2100" b="1" dirty="0"/>
              <a:t>t</a:t>
            </a:r>
            <a:r>
              <a:rPr lang="en-US" sz="2100" b="1" dirty="0" smtClean="0"/>
              <a:t>he </a:t>
            </a:r>
            <a:r>
              <a:rPr lang="en-US" sz="2100" b="1" dirty="0"/>
              <a:t>screen that first comes up will not show all items.  </a:t>
            </a:r>
          </a:p>
          <a:p>
            <a:pPr marL="109728" indent="0" fontAlgn="ctr">
              <a:buNone/>
            </a:pPr>
            <a:endParaRPr lang="en-US" sz="1600" b="1" dirty="0"/>
          </a:p>
          <a:p>
            <a:pPr marL="109728" indent="0" fontAlgn="ctr">
              <a:buNone/>
            </a:pPr>
            <a:r>
              <a:rPr lang="en-US" sz="1600" dirty="0" smtClean="0"/>
              <a:t> </a:t>
            </a:r>
            <a:endParaRPr lang="en-US" sz="1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22" t="10496" r="6449" b="42888"/>
          <a:stretch/>
        </p:blipFill>
        <p:spPr bwMode="auto">
          <a:xfrm>
            <a:off x="533400" y="970844"/>
            <a:ext cx="8066781" cy="344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09800" y="2362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391400" y="25908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2987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7481888" cy="457200"/>
          </a:xfrm>
        </p:spPr>
        <p:txBody>
          <a:bodyPr>
            <a:normAutofit fontScale="90000"/>
          </a:bodyPr>
          <a:lstStyle/>
          <a:p>
            <a:pPr algn="ctr"/>
            <a:r>
              <a:rPr lang="en-US" dirty="0" smtClean="0">
                <a:solidFill>
                  <a:schemeClr val="tx1">
                    <a:lumMod val="65000"/>
                    <a:lumOff val="35000"/>
                  </a:schemeClr>
                </a:solidFill>
              </a:rPr>
              <a:t>       </a:t>
            </a:r>
            <a:r>
              <a:rPr lang="en-US" sz="2700" dirty="0" smtClean="0">
                <a:solidFill>
                  <a:schemeClr val="tx1">
                    <a:lumMod val="65000"/>
                    <a:lumOff val="35000"/>
                  </a:schemeClr>
                </a:solidFill>
              </a:rPr>
              <a:t>List Views</a:t>
            </a:r>
            <a:endParaRPr lang="en-US" sz="2700" dirty="0">
              <a:solidFill>
                <a:schemeClr val="tx1">
                  <a:lumMod val="65000"/>
                  <a:lumOff val="35000"/>
                </a:schemeClr>
              </a:solidFill>
            </a:endParaRPr>
          </a:p>
        </p:txBody>
      </p:sp>
      <p:sp>
        <p:nvSpPr>
          <p:cNvPr id="3" name="Text Placeholder 2"/>
          <p:cNvSpPr>
            <a:spLocks noGrp="1"/>
          </p:cNvSpPr>
          <p:nvPr>
            <p:ph type="body" idx="4294967295"/>
          </p:nvPr>
        </p:nvSpPr>
        <p:spPr>
          <a:xfrm>
            <a:off x="6096000" y="838200"/>
            <a:ext cx="2971800" cy="5791200"/>
          </a:xfrm>
        </p:spPr>
        <p:txBody>
          <a:bodyPr>
            <a:normAutofit/>
          </a:bodyPr>
          <a:lstStyle/>
          <a:p>
            <a:pPr marL="109728" indent="0" fontAlgn="ctr">
              <a:buNone/>
            </a:pPr>
            <a:r>
              <a:rPr lang="en-US" sz="1600" b="1" dirty="0"/>
              <a:t>User must always select “Go” to refresh.  </a:t>
            </a:r>
          </a:p>
          <a:p>
            <a:pPr marL="109728" indent="0" fontAlgn="ctr">
              <a:buNone/>
            </a:pPr>
            <a:endParaRPr lang="en-US" sz="1600" dirty="0"/>
          </a:p>
          <a:p>
            <a:pPr marL="109728" indent="0" fontAlgn="ctr">
              <a:buNone/>
            </a:pPr>
            <a:r>
              <a:rPr lang="en-US" sz="1600" dirty="0" smtClean="0"/>
              <a:t>User can further filter grievances selecting a “</a:t>
            </a:r>
            <a:r>
              <a:rPr lang="en-US" sz="1600" b="1" dirty="0" smtClean="0"/>
              <a:t>List View”</a:t>
            </a:r>
            <a:endParaRPr lang="en-US" sz="1600" b="1" dirty="0"/>
          </a:p>
          <a:p>
            <a:pPr lvl="0">
              <a:buFont typeface="Wingdings" charset="2"/>
              <a:buChar char="Ø"/>
            </a:pPr>
            <a:r>
              <a:rPr lang="en-US" sz="1600" dirty="0"/>
              <a:t>All </a:t>
            </a:r>
            <a:r>
              <a:rPr lang="en-US" sz="1600" dirty="0" smtClean="0"/>
              <a:t>Open grievances</a:t>
            </a:r>
            <a:endParaRPr lang="en-US" sz="1600" dirty="0"/>
          </a:p>
          <a:p>
            <a:pPr lvl="0">
              <a:buFont typeface="Wingdings" charset="2"/>
              <a:buChar char="Ø"/>
            </a:pPr>
            <a:r>
              <a:rPr lang="en-US" sz="1600" dirty="0"/>
              <a:t>All </a:t>
            </a:r>
            <a:r>
              <a:rPr lang="en-US" sz="1600" dirty="0" smtClean="0"/>
              <a:t>Closed grievances</a:t>
            </a:r>
            <a:endParaRPr lang="en-US" sz="1600" dirty="0"/>
          </a:p>
          <a:p>
            <a:pPr lvl="0">
              <a:buFont typeface="Wingdings" charset="2"/>
              <a:buChar char="Ø"/>
            </a:pPr>
            <a:r>
              <a:rPr lang="en-US" sz="1600" dirty="0"/>
              <a:t>All </a:t>
            </a:r>
            <a:r>
              <a:rPr lang="en-US" sz="1600" dirty="0" smtClean="0"/>
              <a:t>Termination grievances</a:t>
            </a:r>
            <a:endParaRPr lang="en-US" sz="1600" dirty="0"/>
          </a:p>
          <a:p>
            <a:pPr lvl="0">
              <a:buFont typeface="Wingdings" charset="2"/>
              <a:buChar char="Ø"/>
            </a:pPr>
            <a:r>
              <a:rPr lang="en-US" sz="1600" dirty="0"/>
              <a:t>All </a:t>
            </a:r>
            <a:r>
              <a:rPr lang="en-US" sz="1600" dirty="0" smtClean="0"/>
              <a:t>Discipline grievances</a:t>
            </a:r>
            <a:endParaRPr lang="en-US" sz="1600" dirty="0"/>
          </a:p>
          <a:p>
            <a:pPr lvl="0">
              <a:buFont typeface="Wingdings" charset="2"/>
              <a:buChar char="Ø"/>
            </a:pPr>
            <a:r>
              <a:rPr lang="en-US" sz="1600" dirty="0"/>
              <a:t>All </a:t>
            </a:r>
            <a:r>
              <a:rPr lang="en-US" sz="1600" dirty="0" smtClean="0"/>
              <a:t>Issues grievances</a:t>
            </a:r>
            <a:endParaRPr lang="en-US" sz="1600" dirty="0"/>
          </a:p>
          <a:p>
            <a:pPr lvl="0">
              <a:buFont typeface="Wingdings" charset="2"/>
              <a:buChar char="Ø"/>
            </a:pPr>
            <a:r>
              <a:rPr lang="en-US" sz="1600" dirty="0"/>
              <a:t>All </a:t>
            </a:r>
            <a:r>
              <a:rPr lang="en-US" sz="1600" dirty="0" smtClean="0"/>
              <a:t>Working out of Class grievances</a:t>
            </a:r>
            <a:endParaRPr lang="en-US" sz="1600" dirty="0"/>
          </a:p>
          <a:p>
            <a:pPr lvl="0">
              <a:buFont typeface="Wingdings" charset="2"/>
              <a:buChar char="Ø"/>
            </a:pPr>
            <a:r>
              <a:rPr lang="en-US" sz="1600" dirty="0"/>
              <a:t>All </a:t>
            </a:r>
            <a:r>
              <a:rPr lang="en-US" sz="1600" dirty="0" smtClean="0"/>
              <a:t>grievances at </a:t>
            </a:r>
            <a:r>
              <a:rPr lang="en-US" sz="1600" dirty="0"/>
              <a:t>Step 1</a:t>
            </a:r>
          </a:p>
          <a:p>
            <a:pPr lvl="0">
              <a:buFont typeface="Wingdings" charset="2"/>
              <a:buChar char="Ø"/>
            </a:pPr>
            <a:r>
              <a:rPr lang="en-US" sz="1600" dirty="0"/>
              <a:t>All </a:t>
            </a:r>
            <a:r>
              <a:rPr lang="en-US" sz="1600" dirty="0" smtClean="0"/>
              <a:t>grievances at </a:t>
            </a:r>
            <a:r>
              <a:rPr lang="en-US" sz="1600" dirty="0"/>
              <a:t>Step 2</a:t>
            </a:r>
          </a:p>
          <a:p>
            <a:pPr lvl="0">
              <a:buFont typeface="Wingdings" charset="2"/>
              <a:buChar char="Ø"/>
            </a:pPr>
            <a:r>
              <a:rPr lang="en-US" sz="1600" dirty="0"/>
              <a:t>All </a:t>
            </a:r>
            <a:r>
              <a:rPr lang="en-US" sz="1600" dirty="0" smtClean="0"/>
              <a:t>grievances at ADR (mediation or NTA)</a:t>
            </a:r>
            <a:endParaRPr lang="en-US" sz="1600" dirty="0"/>
          </a:p>
          <a:p>
            <a:pPr lvl="0">
              <a:buFont typeface="Wingdings" charset="2"/>
              <a:buChar char="Ø"/>
            </a:pPr>
            <a:r>
              <a:rPr lang="en-US" sz="1600" dirty="0"/>
              <a:t>All </a:t>
            </a:r>
            <a:r>
              <a:rPr lang="en-US" sz="1600" dirty="0" smtClean="0"/>
              <a:t>grievances at </a:t>
            </a:r>
            <a:r>
              <a:rPr lang="en-US" sz="1600" dirty="0"/>
              <a:t>Arbitration</a:t>
            </a:r>
          </a:p>
          <a:p>
            <a:pPr marL="109728" indent="0">
              <a:buNone/>
            </a:pPr>
            <a:endParaRPr lang="en-US" sz="1600" dirty="0"/>
          </a:p>
          <a:p>
            <a:pPr marL="109728" indent="0">
              <a:buNone/>
            </a:pPr>
            <a:endParaRPr lang="en-US" sz="1600"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55" t="10012" r="4802" b="44079"/>
          <a:stretch/>
        </p:blipFill>
        <p:spPr bwMode="auto">
          <a:xfrm>
            <a:off x="36689" y="1371600"/>
            <a:ext cx="6059311" cy="306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76687" y="2701705"/>
            <a:ext cx="1856913" cy="270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416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7481888" cy="457200"/>
          </a:xfrm>
        </p:spPr>
        <p:txBody>
          <a:bodyPr>
            <a:normAutofit fontScale="90000"/>
          </a:bodyPr>
          <a:lstStyle/>
          <a:p>
            <a:pPr algn="ctr"/>
            <a:r>
              <a:rPr lang="en-US" dirty="0" smtClean="0">
                <a:solidFill>
                  <a:schemeClr val="tx1">
                    <a:lumMod val="65000"/>
                    <a:lumOff val="35000"/>
                  </a:schemeClr>
                </a:solidFill>
              </a:rPr>
              <a:t>       </a:t>
            </a:r>
            <a:r>
              <a:rPr lang="en-US" sz="3100" dirty="0" smtClean="0">
                <a:solidFill>
                  <a:schemeClr val="tx1">
                    <a:lumMod val="65000"/>
                    <a:lumOff val="35000"/>
                  </a:schemeClr>
                </a:solidFill>
              </a:rPr>
              <a:t>Summary of Cases</a:t>
            </a:r>
            <a:endParaRPr lang="en-US" sz="3100" dirty="0">
              <a:solidFill>
                <a:schemeClr val="tx1">
                  <a:lumMod val="65000"/>
                  <a:lumOff val="35000"/>
                </a:schemeClr>
              </a:solidFill>
            </a:endParaRPr>
          </a:p>
        </p:txBody>
      </p:sp>
      <p:sp>
        <p:nvSpPr>
          <p:cNvPr id="3" name="Text Placeholder 2"/>
          <p:cNvSpPr>
            <a:spLocks noGrp="1"/>
          </p:cNvSpPr>
          <p:nvPr>
            <p:ph type="body" idx="4294967295"/>
          </p:nvPr>
        </p:nvSpPr>
        <p:spPr>
          <a:xfrm>
            <a:off x="533400" y="3962400"/>
            <a:ext cx="7924800" cy="2057400"/>
          </a:xfrm>
        </p:spPr>
        <p:txBody>
          <a:bodyPr>
            <a:normAutofit fontScale="77500" lnSpcReduction="20000"/>
          </a:bodyPr>
          <a:lstStyle/>
          <a:p>
            <a:pPr marL="109728" indent="0" fontAlgn="ctr">
              <a:buNone/>
            </a:pPr>
            <a:r>
              <a:rPr lang="en-US" sz="2300" dirty="0" smtClean="0"/>
              <a:t>User may </a:t>
            </a:r>
            <a:r>
              <a:rPr lang="en-US" sz="2300" dirty="0"/>
              <a:t>sort grievances listed on screen by clicking on the title of the column.</a:t>
            </a:r>
          </a:p>
          <a:p>
            <a:pPr fontAlgn="ctr"/>
            <a:endParaRPr lang="en-US" sz="1700" dirty="0" smtClean="0"/>
          </a:p>
          <a:p>
            <a:pPr fontAlgn="ctr">
              <a:buFont typeface="Wingdings" charset="2"/>
              <a:buChar char="Ø"/>
            </a:pPr>
            <a:r>
              <a:rPr lang="en-US" sz="2000" dirty="0" smtClean="0"/>
              <a:t>Created Date		Grievance Number</a:t>
            </a:r>
          </a:p>
          <a:p>
            <a:pPr fontAlgn="ctr">
              <a:buFont typeface="Wingdings" charset="2"/>
              <a:buChar char="Ø"/>
            </a:pPr>
            <a:r>
              <a:rPr lang="en-US" sz="2000" dirty="0" smtClean="0"/>
              <a:t>Submission Date	State of Ohio ID</a:t>
            </a:r>
          </a:p>
          <a:p>
            <a:pPr fontAlgn="ctr">
              <a:buFont typeface="Wingdings" charset="2"/>
              <a:buChar char="Ø"/>
            </a:pPr>
            <a:r>
              <a:rPr lang="en-US" sz="2000" dirty="0" smtClean="0"/>
              <a:t>Grievant’s Name	Status</a:t>
            </a:r>
          </a:p>
          <a:p>
            <a:pPr fontAlgn="ctr">
              <a:buFont typeface="Wingdings" charset="2"/>
              <a:buChar char="Ø"/>
            </a:pPr>
            <a:r>
              <a:rPr lang="en-US" sz="2000" dirty="0" smtClean="0"/>
              <a:t>Record Type (Step)	Management/Arb Response</a:t>
            </a:r>
          </a:p>
          <a:p>
            <a:pPr fontAlgn="ctr">
              <a:buFont typeface="Wingdings" charset="2"/>
              <a:buChar char="Ø"/>
            </a:pPr>
            <a:r>
              <a:rPr lang="en-US" sz="2000" dirty="0" smtClean="0"/>
              <a:t>Union/Member Action</a:t>
            </a:r>
          </a:p>
          <a:p>
            <a:pPr fontAlgn="ctr"/>
            <a:endParaRPr lang="en-US" sz="17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47" t="10491" r="4981" b="43450"/>
          <a:stretch/>
        </p:blipFill>
        <p:spPr bwMode="auto">
          <a:xfrm>
            <a:off x="790222" y="838199"/>
            <a:ext cx="7450667" cy="304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flipV="1">
            <a:off x="1143000" y="2286000"/>
            <a:ext cx="6629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42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7481888" cy="457200"/>
          </a:xfrm>
        </p:spPr>
        <p:txBody>
          <a:bodyPr>
            <a:normAutofit fontScale="90000"/>
          </a:bodyPr>
          <a:lstStyle/>
          <a:p>
            <a:pPr algn="ctr"/>
            <a:r>
              <a:rPr lang="en-US" dirty="0" smtClean="0">
                <a:solidFill>
                  <a:schemeClr val="tx1">
                    <a:lumMod val="65000"/>
                    <a:lumOff val="35000"/>
                  </a:schemeClr>
                </a:solidFill>
              </a:rPr>
              <a:t>       </a:t>
            </a:r>
            <a:r>
              <a:rPr lang="en-US" sz="3100" dirty="0" smtClean="0">
                <a:solidFill>
                  <a:schemeClr val="tx1">
                    <a:lumMod val="65000"/>
                    <a:lumOff val="35000"/>
                  </a:schemeClr>
                </a:solidFill>
              </a:rPr>
              <a:t>Searching for Grievance</a:t>
            </a:r>
            <a:endParaRPr lang="en-US" sz="3100" dirty="0">
              <a:solidFill>
                <a:schemeClr val="tx1">
                  <a:lumMod val="65000"/>
                  <a:lumOff val="35000"/>
                </a:schemeClr>
              </a:solidFill>
            </a:endParaRPr>
          </a:p>
        </p:txBody>
      </p:sp>
      <p:pic>
        <p:nvPicPr>
          <p:cNvPr id="6" name="Picture 5"/>
          <p:cNvPicPr/>
          <p:nvPr/>
        </p:nvPicPr>
        <p:blipFill>
          <a:blip r:embed="rId3"/>
          <a:stretch>
            <a:fillRect/>
          </a:stretch>
        </p:blipFill>
        <p:spPr>
          <a:xfrm>
            <a:off x="942975" y="914400"/>
            <a:ext cx="5762625" cy="2238375"/>
          </a:xfrm>
          <a:prstGeom prst="rect">
            <a:avLst/>
          </a:prstGeom>
        </p:spPr>
      </p:pic>
      <p:sp>
        <p:nvSpPr>
          <p:cNvPr id="9" name="Text Box 2"/>
          <p:cNvSpPr txBox="1">
            <a:spLocks noChangeArrowheads="1"/>
          </p:cNvSpPr>
          <p:nvPr/>
        </p:nvSpPr>
        <p:spPr bwMode="auto">
          <a:xfrm>
            <a:off x="914400" y="3200400"/>
            <a:ext cx="6934200" cy="8763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dirty="0" smtClean="0">
                <a:effectLst/>
                <a:ea typeface="Calibri"/>
                <a:cs typeface="Times New Roman"/>
              </a:rPr>
              <a:t>User may click on “</a:t>
            </a:r>
            <a:r>
              <a:rPr lang="en-US" sz="2000" b="1" dirty="0" smtClean="0">
                <a:effectLst/>
                <a:ea typeface="Calibri"/>
                <a:cs typeface="Times New Roman"/>
              </a:rPr>
              <a:t>CTRL”  “F”</a:t>
            </a:r>
            <a:r>
              <a:rPr lang="en-US" sz="2000" dirty="0">
                <a:ea typeface="Calibri"/>
                <a:cs typeface="Times New Roman"/>
              </a:rPr>
              <a:t> </a:t>
            </a:r>
            <a:r>
              <a:rPr lang="en-US" sz="2000" dirty="0" smtClean="0">
                <a:effectLst/>
                <a:ea typeface="Calibri"/>
                <a:cs typeface="Times New Roman"/>
              </a:rPr>
              <a:t>to </a:t>
            </a:r>
            <a:r>
              <a:rPr lang="en-US" sz="2000" dirty="0">
                <a:effectLst/>
                <a:ea typeface="Calibri"/>
                <a:cs typeface="Times New Roman"/>
              </a:rPr>
              <a:t>search </a:t>
            </a:r>
            <a:r>
              <a:rPr lang="en-US" sz="2000" dirty="0" smtClean="0">
                <a:effectLst/>
                <a:ea typeface="Calibri"/>
                <a:cs typeface="Times New Roman"/>
              </a:rPr>
              <a:t>for specific information (e.g., grievant </a:t>
            </a:r>
            <a:r>
              <a:rPr lang="en-US" sz="2000" dirty="0">
                <a:effectLst/>
                <a:ea typeface="Calibri"/>
                <a:cs typeface="Times New Roman"/>
              </a:rPr>
              <a:t>name, agency, </a:t>
            </a:r>
            <a:r>
              <a:rPr lang="en-US" sz="2000" dirty="0" smtClean="0">
                <a:effectLst/>
                <a:ea typeface="Calibri"/>
                <a:cs typeface="Times New Roman"/>
              </a:rPr>
              <a:t>etc.)</a:t>
            </a:r>
            <a:endParaRPr lang="en-US" sz="2000" dirty="0">
              <a:effectLst/>
              <a:ea typeface="Calibri"/>
              <a:cs typeface="Times New Roman"/>
            </a:endParaRPr>
          </a:p>
        </p:txBody>
      </p:sp>
      <p:sp>
        <p:nvSpPr>
          <p:cNvPr id="10" name="Right Arrow 9"/>
          <p:cNvSpPr/>
          <p:nvPr/>
        </p:nvSpPr>
        <p:spPr>
          <a:xfrm>
            <a:off x="381000" y="981075"/>
            <a:ext cx="457200" cy="22860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2" name="Picture 11"/>
          <p:cNvPicPr/>
          <p:nvPr/>
        </p:nvPicPr>
        <p:blipFill rotWithShape="1">
          <a:blip r:embed="rId4"/>
          <a:srcRect l="56518" t="91883" r="11159"/>
          <a:stretch/>
        </p:blipFill>
        <p:spPr>
          <a:xfrm>
            <a:off x="1905000" y="4267200"/>
            <a:ext cx="4902200" cy="970848"/>
          </a:xfrm>
          <a:prstGeom prst="rect">
            <a:avLst/>
          </a:prstGeom>
        </p:spPr>
      </p:pic>
      <p:sp>
        <p:nvSpPr>
          <p:cNvPr id="13" name="Text Box 2"/>
          <p:cNvSpPr txBox="1">
            <a:spLocks noChangeArrowheads="1"/>
          </p:cNvSpPr>
          <p:nvPr/>
        </p:nvSpPr>
        <p:spPr bwMode="auto">
          <a:xfrm>
            <a:off x="2743200" y="5085648"/>
            <a:ext cx="5791200" cy="80021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2000" dirty="0">
                <a:effectLst/>
                <a:ea typeface="Calibri"/>
                <a:cs typeface="Times New Roman"/>
              </a:rPr>
              <a:t>Be sure to use the “</a:t>
            </a:r>
            <a:r>
              <a:rPr lang="en-US" sz="2000" b="1" dirty="0">
                <a:effectLst/>
                <a:ea typeface="Calibri"/>
                <a:cs typeface="Times New Roman"/>
              </a:rPr>
              <a:t>show me more</a:t>
            </a:r>
            <a:r>
              <a:rPr lang="en-US" sz="2000" dirty="0">
                <a:effectLst/>
                <a:ea typeface="Calibri"/>
                <a:cs typeface="Times New Roman"/>
              </a:rPr>
              <a:t>” option at the bottom of the page to expand your list.  </a:t>
            </a:r>
          </a:p>
        </p:txBody>
      </p:sp>
    </p:spTree>
    <p:extLst>
      <p:ext uri="{BB962C8B-B14F-4D97-AF65-F5344CB8AC3E}">
        <p14:creationId xmlns:p14="http://schemas.microsoft.com/office/powerpoint/2010/main" val="2327816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7481888" cy="457200"/>
          </a:xfrm>
        </p:spPr>
        <p:txBody>
          <a:bodyPr>
            <a:normAutofit fontScale="90000"/>
          </a:bodyPr>
          <a:lstStyle/>
          <a:p>
            <a:pPr algn="ctr"/>
            <a:r>
              <a:rPr lang="en-US" dirty="0" smtClean="0">
                <a:solidFill>
                  <a:schemeClr val="tx1">
                    <a:lumMod val="65000"/>
                    <a:lumOff val="35000"/>
                  </a:schemeClr>
                </a:solidFill>
              </a:rPr>
              <a:t>       </a:t>
            </a:r>
            <a:r>
              <a:rPr lang="en-US" sz="2700" dirty="0" smtClean="0">
                <a:solidFill>
                  <a:schemeClr val="tx1">
                    <a:lumMod val="65000"/>
                    <a:lumOff val="35000"/>
                  </a:schemeClr>
                </a:solidFill>
              </a:rPr>
              <a:t>Creating a Grievance</a:t>
            </a:r>
            <a:endParaRPr lang="en-US" sz="2700" dirty="0">
              <a:solidFill>
                <a:schemeClr val="tx1">
                  <a:lumMod val="65000"/>
                  <a:lumOff val="35000"/>
                </a:schemeClr>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47" t="10491" r="4981" b="43450"/>
          <a:stretch/>
        </p:blipFill>
        <p:spPr bwMode="auto">
          <a:xfrm>
            <a:off x="127000" y="990599"/>
            <a:ext cx="8940800" cy="365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86200" y="2667001"/>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351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7481888" cy="457200"/>
          </a:xfrm>
        </p:spPr>
        <p:txBody>
          <a:bodyPr>
            <a:normAutofit fontScale="90000"/>
          </a:bodyPr>
          <a:lstStyle/>
          <a:p>
            <a:pPr algn="ctr"/>
            <a:r>
              <a:rPr lang="en-US" dirty="0" smtClean="0">
                <a:solidFill>
                  <a:schemeClr val="tx1">
                    <a:lumMod val="65000"/>
                    <a:lumOff val="35000"/>
                  </a:schemeClr>
                </a:solidFill>
              </a:rPr>
              <a:t>       </a:t>
            </a:r>
            <a:r>
              <a:rPr lang="en-US" sz="2700" dirty="0" smtClean="0">
                <a:solidFill>
                  <a:schemeClr val="tx1">
                    <a:lumMod val="65000"/>
                    <a:lumOff val="35000"/>
                  </a:schemeClr>
                </a:solidFill>
              </a:rPr>
              <a:t>Creating a Grievance</a:t>
            </a:r>
            <a:endParaRPr lang="en-US" sz="2700" dirty="0">
              <a:solidFill>
                <a:schemeClr val="tx1">
                  <a:lumMod val="65000"/>
                  <a:lumOff val="35000"/>
                </a:schemeClr>
              </a:solidFill>
            </a:endParaRPr>
          </a:p>
        </p:txBody>
      </p:sp>
      <p:sp>
        <p:nvSpPr>
          <p:cNvPr id="3" name="Text Placeholder 2"/>
          <p:cNvSpPr>
            <a:spLocks noGrp="1"/>
          </p:cNvSpPr>
          <p:nvPr>
            <p:ph type="body" idx="4294967295"/>
          </p:nvPr>
        </p:nvSpPr>
        <p:spPr>
          <a:xfrm>
            <a:off x="1075438" y="4800600"/>
            <a:ext cx="6765925" cy="1828800"/>
          </a:xfrm>
        </p:spPr>
        <p:txBody>
          <a:bodyPr>
            <a:normAutofit/>
          </a:bodyPr>
          <a:lstStyle/>
          <a:p>
            <a:pPr lvl="1" algn="just">
              <a:buFont typeface="Wingdings" charset="2"/>
              <a:buChar char="Ø"/>
            </a:pPr>
            <a:r>
              <a:rPr lang="en-US" sz="1600" dirty="0" smtClean="0"/>
              <a:t>Applicable Union Logo should appear</a:t>
            </a:r>
          </a:p>
          <a:p>
            <a:pPr lvl="1" algn="just">
              <a:buFont typeface="Wingdings" charset="2"/>
              <a:buChar char="Ø"/>
            </a:pPr>
            <a:endParaRPr lang="en-US" sz="1200" dirty="0" smtClean="0"/>
          </a:p>
          <a:p>
            <a:pPr lvl="1" algn="just">
              <a:buFont typeface="Wingdings" charset="2"/>
              <a:buChar char="Ø"/>
            </a:pPr>
            <a:r>
              <a:rPr lang="en-US" sz="1600" dirty="0" smtClean="0"/>
              <a:t>If user is an authorized Union Representative (e.g., steward, delegate, associate, etc.), the system will allow the option to file for another</a:t>
            </a:r>
          </a:p>
          <a:p>
            <a:pPr algn="just"/>
            <a:endParaRPr lang="en-US" sz="1700" dirty="0"/>
          </a:p>
        </p:txBody>
      </p:sp>
      <p:sp>
        <p:nvSpPr>
          <p:cNvPr id="4" name="Oval 3"/>
          <p:cNvSpPr/>
          <p:nvPr/>
        </p:nvSpPr>
        <p:spPr>
          <a:xfrm>
            <a:off x="1295400" y="30480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14400"/>
            <a:ext cx="873123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287855" y="3058940"/>
            <a:ext cx="1342931" cy="293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9600" y="172393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131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978" y="304800"/>
            <a:ext cx="6629400" cy="439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066800" y="2819400"/>
            <a:ext cx="2286000" cy="4328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00" y="4953000"/>
            <a:ext cx="7010400" cy="923330"/>
          </a:xfrm>
          <a:prstGeom prst="rect">
            <a:avLst/>
          </a:prstGeom>
          <a:noFill/>
        </p:spPr>
        <p:txBody>
          <a:bodyPr wrap="square" rtlCol="0">
            <a:spAutoFit/>
          </a:bodyPr>
          <a:lstStyle/>
          <a:p>
            <a:r>
              <a:rPr lang="en-US" dirty="0"/>
              <a:t>If a union representative is filing for another member, he/she must indicate member’s State of Ohio ID. </a:t>
            </a:r>
            <a:r>
              <a:rPr lang="en-US" sz="3600" dirty="0"/>
              <a:t/>
            </a:r>
            <a:br>
              <a:rPr lang="en-US" sz="3600" dirty="0"/>
            </a:br>
            <a:endParaRPr lang="en-US" dirty="0"/>
          </a:p>
        </p:txBody>
      </p:sp>
    </p:spTree>
    <p:extLst>
      <p:ext uri="{BB962C8B-B14F-4D97-AF65-F5344CB8AC3E}">
        <p14:creationId xmlns:p14="http://schemas.microsoft.com/office/powerpoint/2010/main" val="3236986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1243" y="3429000"/>
            <a:ext cx="8305800" cy="2971800"/>
          </a:xfrm>
        </p:spPr>
        <p:txBody>
          <a:bodyPr>
            <a:noAutofit/>
          </a:bodyPr>
          <a:lstStyle/>
          <a:p>
            <a:pPr marL="109728" indent="0">
              <a:buNone/>
            </a:pPr>
            <a:r>
              <a:rPr lang="en-US" sz="2000" dirty="0" smtClean="0"/>
              <a:t>All grievance updates </a:t>
            </a:r>
            <a:r>
              <a:rPr lang="en-US" sz="2000" u="sng" dirty="0" smtClean="0"/>
              <a:t>will</a:t>
            </a:r>
            <a:r>
              <a:rPr lang="en-US" sz="2000" dirty="0" smtClean="0"/>
              <a:t> go to the following individuals:</a:t>
            </a:r>
          </a:p>
          <a:p>
            <a:pPr>
              <a:buFont typeface="Wingdings" charset="2"/>
              <a:buChar char="Ø"/>
            </a:pPr>
            <a:r>
              <a:rPr lang="en-US" sz="1600" dirty="0" smtClean="0"/>
              <a:t>Creator of grievance</a:t>
            </a:r>
          </a:p>
          <a:p>
            <a:pPr lvl="1">
              <a:buFont typeface="Wingdings" panose="05000000000000000000" pitchFamily="2" charset="2"/>
              <a:buChar char="§"/>
            </a:pPr>
            <a:r>
              <a:rPr lang="en-US" sz="1600" dirty="0" smtClean="0"/>
              <a:t>Work email of person who logged in</a:t>
            </a:r>
          </a:p>
          <a:p>
            <a:pPr>
              <a:buFont typeface="Wingdings" charset="2"/>
              <a:buChar char="Ø"/>
            </a:pPr>
            <a:r>
              <a:rPr lang="en-US" sz="1600" dirty="0" smtClean="0"/>
              <a:t>Agency Labor Relations Administrator or local level designee</a:t>
            </a:r>
          </a:p>
          <a:p>
            <a:pPr>
              <a:buFont typeface="Wingdings" charset="2"/>
              <a:buChar char="Ø"/>
            </a:pPr>
            <a:r>
              <a:rPr lang="en-US" sz="1600" dirty="0" smtClean="0"/>
              <a:t>Union Headquarters</a:t>
            </a:r>
          </a:p>
          <a:p>
            <a:pPr marL="109728" indent="0">
              <a:buNone/>
            </a:pPr>
            <a:endParaRPr lang="en-US" sz="1200" dirty="0" smtClean="0"/>
          </a:p>
          <a:p>
            <a:pPr marL="109728" indent="0">
              <a:buNone/>
            </a:pPr>
            <a:r>
              <a:rPr lang="en-US" sz="2000" dirty="0" smtClean="0"/>
              <a:t>Updates </a:t>
            </a:r>
            <a:r>
              <a:rPr lang="en-US" sz="2000" u="sng" dirty="0" smtClean="0"/>
              <a:t>may</a:t>
            </a:r>
            <a:r>
              <a:rPr lang="en-US" sz="2000" dirty="0" smtClean="0"/>
              <a:t> go to the following individuals if information is provided while filing the grievance:</a:t>
            </a:r>
          </a:p>
          <a:p>
            <a:pPr marL="2803525" lvl="8" indent="-285750">
              <a:buClr>
                <a:srgbClr val="4B81CF"/>
              </a:buClr>
              <a:buFont typeface="Wingdings" charset="2"/>
              <a:buChar char="Ø"/>
            </a:pPr>
            <a:r>
              <a:rPr lang="en-US" dirty="0" smtClean="0"/>
              <a:t>Grievant Email – personal or work</a:t>
            </a:r>
          </a:p>
          <a:p>
            <a:pPr marL="2803525" lvl="8" indent="-285750">
              <a:buClr>
                <a:srgbClr val="4B81CF"/>
              </a:buClr>
              <a:buFont typeface="Wingdings" charset="2"/>
              <a:buChar char="Ø"/>
            </a:pPr>
            <a:r>
              <a:rPr lang="en-US" dirty="0" smtClean="0"/>
              <a:t>Local union representative – personal or work</a:t>
            </a:r>
          </a:p>
          <a:p>
            <a:pPr lvl="2">
              <a:buFont typeface="Wingdings" panose="05000000000000000000" pitchFamily="2" charset="2"/>
              <a:buChar char="§"/>
            </a:pPr>
            <a:endParaRPr lang="en-US" sz="1400" dirty="0" smtClean="0"/>
          </a:p>
          <a:p>
            <a:pPr lvl="2">
              <a:buFont typeface="Wingdings" panose="05000000000000000000" pitchFamily="2" charset="2"/>
              <a:buChar char="§"/>
            </a:pPr>
            <a:endParaRPr lang="en-US" sz="1400" dirty="0"/>
          </a:p>
        </p:txBody>
      </p:sp>
      <p:sp>
        <p:nvSpPr>
          <p:cNvPr id="3" name="Title 2"/>
          <p:cNvSpPr>
            <a:spLocks noGrp="1"/>
          </p:cNvSpPr>
          <p:nvPr>
            <p:ph type="title"/>
          </p:nvPr>
        </p:nvSpPr>
        <p:spPr>
          <a:xfrm>
            <a:off x="457200" y="152400"/>
            <a:ext cx="8229600" cy="1143000"/>
          </a:xfrm>
        </p:spPr>
        <p:txBody>
          <a:bodyPr/>
          <a:lstStyle/>
          <a:p>
            <a:pPr algn="ctr"/>
            <a:r>
              <a:rPr lang="en-US" dirty="0" smtClean="0"/>
              <a:t>Automatic Notifications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86" y="1066800"/>
            <a:ext cx="8879714" cy="235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377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27378"/>
            <a:ext cx="7467600" cy="377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4114800"/>
            <a:ext cx="8229600" cy="1569660"/>
          </a:xfrm>
          <a:prstGeom prst="rect">
            <a:avLst/>
          </a:prstGeom>
          <a:noFill/>
        </p:spPr>
        <p:txBody>
          <a:bodyPr wrap="square" rtlCol="0">
            <a:spAutoFit/>
          </a:bodyPr>
          <a:lstStyle/>
          <a:p>
            <a:r>
              <a:rPr lang="en-US" sz="1600" dirty="0">
                <a:effectLst>
                  <a:outerShdw blurRad="31750" dist="25400" dir="5400000" algn="tl" rotWithShape="0">
                    <a:srgbClr val="000000">
                      <a:alpha val="25000"/>
                    </a:srgbClr>
                  </a:outerShdw>
                </a:effectLst>
              </a:rPr>
              <a:t>Grievant and/or local union representative may enter additional contact information </a:t>
            </a:r>
            <a:r>
              <a:rPr lang="en-US" sz="1600" dirty="0" smtClean="0">
                <a:effectLst>
                  <a:outerShdw blurRad="31750" dist="25400" dir="5400000" algn="tl" rotWithShape="0">
                    <a:srgbClr val="000000">
                      <a:alpha val="25000"/>
                    </a:srgbClr>
                  </a:outerShdw>
                </a:effectLst>
              </a:rPr>
              <a:t>if:</a:t>
            </a:r>
          </a:p>
          <a:p>
            <a:endParaRPr lang="en-US" sz="1600" dirty="0" smtClean="0">
              <a:effectLst>
                <a:outerShdw blurRad="31750" dist="25400" dir="5400000" algn="tl" rotWithShape="0">
                  <a:srgbClr val="000000">
                    <a:alpha val="25000"/>
                  </a:srgbClr>
                </a:outerShdw>
              </a:effectLst>
            </a:endParaRPr>
          </a:p>
          <a:p>
            <a:r>
              <a:rPr lang="en-US" sz="1600" dirty="0" smtClean="0">
                <a:effectLst>
                  <a:outerShdw blurRad="31750" dist="25400" dir="5400000" algn="tl" rotWithShape="0">
                    <a:srgbClr val="000000">
                      <a:alpha val="25000"/>
                    </a:srgbClr>
                  </a:outerShdw>
                </a:effectLst>
              </a:rPr>
              <a:t>1) they </a:t>
            </a:r>
            <a:r>
              <a:rPr lang="en-US" sz="1600" dirty="0">
                <a:effectLst>
                  <a:outerShdw blurRad="31750" dist="25400" dir="5400000" algn="tl" rotWithShape="0">
                    <a:srgbClr val="000000">
                      <a:alpha val="25000"/>
                    </a:srgbClr>
                  </a:outerShdw>
                </a:effectLst>
              </a:rPr>
              <a:t>are not the creator and wish to receive email notifications; and/or </a:t>
            </a:r>
            <a:r>
              <a:rPr lang="en-US" sz="1600" dirty="0" smtClean="0">
                <a:effectLst>
                  <a:outerShdw blurRad="31750" dist="25400" dir="5400000" algn="tl" rotWithShape="0">
                    <a:srgbClr val="000000">
                      <a:alpha val="25000"/>
                    </a:srgbClr>
                  </a:outerShdw>
                </a:effectLst>
              </a:rPr>
              <a:t>;</a:t>
            </a:r>
          </a:p>
          <a:p>
            <a:r>
              <a:rPr lang="en-US" sz="1600" dirty="0">
                <a:effectLst>
                  <a:outerShdw blurRad="31750" dist="25400" dir="5400000" algn="tl" rotWithShape="0">
                    <a:srgbClr val="000000">
                      <a:alpha val="25000"/>
                    </a:srgbClr>
                  </a:outerShdw>
                </a:effectLst>
              </a:rPr>
              <a:t/>
            </a:r>
            <a:br>
              <a:rPr lang="en-US" sz="1600" dirty="0">
                <a:effectLst>
                  <a:outerShdw blurRad="31750" dist="25400" dir="5400000" algn="tl" rotWithShape="0">
                    <a:srgbClr val="000000">
                      <a:alpha val="25000"/>
                    </a:srgbClr>
                  </a:outerShdw>
                </a:effectLst>
              </a:rPr>
            </a:br>
            <a:r>
              <a:rPr lang="en-US" sz="1600" dirty="0" smtClean="0">
                <a:effectLst>
                  <a:outerShdw blurRad="31750" dist="25400" dir="5400000" algn="tl" rotWithShape="0">
                    <a:srgbClr val="000000">
                      <a:alpha val="25000"/>
                    </a:srgbClr>
                  </a:outerShdw>
                </a:effectLst>
              </a:rPr>
              <a:t>2</a:t>
            </a:r>
            <a:r>
              <a:rPr lang="en-US" sz="1600" dirty="0">
                <a:effectLst>
                  <a:outerShdw blurRad="31750" dist="25400" dir="5400000" algn="tl" rotWithShape="0">
                    <a:srgbClr val="000000">
                      <a:alpha val="25000"/>
                    </a:srgbClr>
                  </a:outerShdw>
                </a:effectLst>
              </a:rPr>
              <a:t>) want notifications to go to an email address other than one on record</a:t>
            </a:r>
            <a:endParaRPr lang="en-US" sz="1600" dirty="0"/>
          </a:p>
        </p:txBody>
      </p:sp>
    </p:spTree>
    <p:extLst>
      <p:ext uri="{BB962C8B-B14F-4D97-AF65-F5344CB8AC3E}">
        <p14:creationId xmlns:p14="http://schemas.microsoft.com/office/powerpoint/2010/main" val="2012156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386831"/>
            <a:ext cx="8382000" cy="1508105"/>
          </a:xfrm>
          <a:prstGeom prst="rect">
            <a:avLst/>
          </a:prstGeom>
          <a:noFill/>
        </p:spPr>
        <p:txBody>
          <a:bodyPr wrap="square" rtlCol="0">
            <a:spAutoFit/>
          </a:bodyPr>
          <a:lstStyle/>
          <a:p>
            <a:pPr lvl="0"/>
            <a:r>
              <a:rPr lang="en-US" sz="1600" dirty="0"/>
              <a:t>User must indicate Grievance Type </a:t>
            </a:r>
          </a:p>
          <a:p>
            <a:pPr lvl="0"/>
            <a:endParaRPr lang="en-US" sz="1600" dirty="0" smtClean="0"/>
          </a:p>
          <a:p>
            <a:pPr marL="285750" lvl="0" indent="-285750">
              <a:buClr>
                <a:srgbClr val="4B81CF"/>
              </a:buClr>
              <a:buFont typeface="Wingdings" charset="2"/>
              <a:buChar char="Ø"/>
            </a:pPr>
            <a:r>
              <a:rPr lang="en-US" sz="1600" dirty="0" smtClean="0"/>
              <a:t>Discipline</a:t>
            </a:r>
          </a:p>
          <a:p>
            <a:pPr marL="285750" lvl="0" indent="-285750">
              <a:buClr>
                <a:srgbClr val="4B81CF"/>
              </a:buClr>
              <a:buFont typeface="Wingdings" charset="2"/>
              <a:buChar char="Ø"/>
            </a:pPr>
            <a:r>
              <a:rPr lang="en-US" sz="1600" dirty="0" smtClean="0"/>
              <a:t>Issue</a:t>
            </a:r>
          </a:p>
          <a:p>
            <a:pPr marL="285750" lvl="0" indent="-285750">
              <a:buClr>
                <a:srgbClr val="4B81CF"/>
              </a:buClr>
              <a:buFont typeface="Wingdings" charset="2"/>
              <a:buChar char="Ø"/>
            </a:pPr>
            <a:r>
              <a:rPr lang="en-US" sz="1600" dirty="0" smtClean="0"/>
              <a:t>Working out of Class</a:t>
            </a:r>
            <a:endParaRPr lang="en-US" sz="1600" dirty="0"/>
          </a:p>
          <a:p>
            <a:pPr>
              <a:buClr>
                <a:schemeClr val="accent1"/>
              </a:buClr>
            </a:pPr>
            <a:r>
              <a:rPr lang="en-US" sz="1200" dirty="0"/>
              <a:t>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85344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48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86800" cy="4678363"/>
          </a:xfrm>
        </p:spPr>
        <p:txBody>
          <a:bodyPr>
            <a:noAutofit/>
          </a:bodyPr>
          <a:lstStyle/>
          <a:p>
            <a:pPr>
              <a:buFont typeface="Wingdings" charset="2"/>
              <a:buChar char="Ø"/>
            </a:pPr>
            <a:r>
              <a:rPr lang="en-US" sz="2000" dirty="0" smtClean="0"/>
              <a:t>Electronic </a:t>
            </a:r>
            <a:r>
              <a:rPr lang="en-US" sz="2000" dirty="0"/>
              <a:t>system that will </a:t>
            </a:r>
            <a:r>
              <a:rPr lang="en-US" sz="2000" dirty="0" smtClean="0"/>
              <a:t>allow </a:t>
            </a:r>
            <a:r>
              <a:rPr lang="en-US" sz="2000" dirty="0"/>
              <a:t>bargaining unit employees </a:t>
            </a:r>
            <a:r>
              <a:rPr lang="en-US" sz="2000" dirty="0" smtClean="0"/>
              <a:t>and representatives </a:t>
            </a:r>
            <a:r>
              <a:rPr lang="en-US" sz="2000" dirty="0"/>
              <a:t>to file </a:t>
            </a:r>
            <a:r>
              <a:rPr lang="en-US" sz="2000" dirty="0" smtClean="0"/>
              <a:t>and track grievances </a:t>
            </a:r>
          </a:p>
          <a:p>
            <a:pPr>
              <a:buFont typeface="Wingdings" charset="2"/>
              <a:buChar char="Ø"/>
            </a:pPr>
            <a:endParaRPr lang="en-US" sz="2000" dirty="0" smtClean="0"/>
          </a:p>
          <a:p>
            <a:pPr>
              <a:buFont typeface="Wingdings" charset="2"/>
              <a:buChar char="Ø"/>
            </a:pPr>
            <a:r>
              <a:rPr lang="en-US" sz="2000" dirty="0" smtClean="0"/>
              <a:t>Agency Human Resources designees will respond in this system after meeting with impacted personnel</a:t>
            </a:r>
          </a:p>
          <a:p>
            <a:pPr>
              <a:buFont typeface="Wingdings" charset="2"/>
              <a:buChar char="Ø"/>
            </a:pPr>
            <a:endParaRPr lang="en-US" sz="2000" dirty="0"/>
          </a:p>
          <a:p>
            <a:pPr>
              <a:buFont typeface="Wingdings" charset="2"/>
              <a:buChar char="Ø"/>
            </a:pPr>
            <a:r>
              <a:rPr lang="en-US" sz="2000" dirty="0" smtClean="0"/>
              <a:t>System will send notifications of actions taken to each grievance</a:t>
            </a:r>
          </a:p>
          <a:p>
            <a:pPr>
              <a:buFont typeface="Wingdings" charset="2"/>
              <a:buChar char="Ø"/>
            </a:pPr>
            <a:endParaRPr lang="en-US" sz="2000" dirty="0" smtClean="0"/>
          </a:p>
          <a:p>
            <a:pPr>
              <a:buFont typeface="Wingdings" charset="2"/>
              <a:buChar char="Ø"/>
            </a:pPr>
            <a:r>
              <a:rPr lang="en-US" sz="2000" dirty="0" smtClean="0"/>
              <a:t>Union representatives </a:t>
            </a:r>
            <a:r>
              <a:rPr lang="en-US" sz="2000" dirty="0"/>
              <a:t>may propose </a:t>
            </a:r>
            <a:r>
              <a:rPr lang="en-US" sz="2000" dirty="0" smtClean="0"/>
              <a:t>grievances to be heard at mediation and arbitration</a:t>
            </a:r>
            <a:endParaRPr lang="en-US" sz="2000" dirty="0"/>
          </a:p>
          <a:p>
            <a:pPr>
              <a:buFont typeface="Wingdings" charset="2"/>
              <a:buChar char="Ø"/>
            </a:pPr>
            <a:endParaRPr lang="en-US" sz="2000" dirty="0" smtClean="0"/>
          </a:p>
          <a:p>
            <a:pPr>
              <a:buFont typeface="Wingdings" charset="2"/>
              <a:buChar char="Ø"/>
            </a:pPr>
            <a:r>
              <a:rPr lang="en-US" sz="2000" dirty="0" smtClean="0"/>
              <a:t>Union representatives may submit issues or questions regarding the system to the system administrator</a:t>
            </a:r>
          </a:p>
          <a:p>
            <a:endParaRPr lang="en-US" sz="2400" dirty="0" smtClean="0"/>
          </a:p>
          <a:p>
            <a:pPr marL="393192" lvl="1" indent="0">
              <a:buNone/>
            </a:pPr>
            <a:endParaRPr lang="en-US" sz="2400" dirty="0" smtClean="0"/>
          </a:p>
        </p:txBody>
      </p:sp>
      <p:sp>
        <p:nvSpPr>
          <p:cNvPr id="3" name="Title 2"/>
          <p:cNvSpPr>
            <a:spLocks noGrp="1"/>
          </p:cNvSpPr>
          <p:nvPr>
            <p:ph type="title"/>
          </p:nvPr>
        </p:nvSpPr>
        <p:spPr>
          <a:xfrm>
            <a:off x="457200" y="228600"/>
            <a:ext cx="8229600" cy="1143000"/>
          </a:xfrm>
        </p:spPr>
        <p:txBody>
          <a:bodyPr>
            <a:normAutofit/>
          </a:bodyPr>
          <a:lstStyle/>
          <a:p>
            <a:pPr algn="ctr"/>
            <a:r>
              <a:rPr lang="en-US" dirty="0" smtClean="0"/>
              <a:t>What is OHgrievance?</a:t>
            </a:r>
            <a:endParaRPr lang="en-US" dirty="0"/>
          </a:p>
        </p:txBody>
      </p:sp>
    </p:spTree>
    <p:extLst>
      <p:ext uri="{BB962C8B-B14F-4D97-AF65-F5344CB8AC3E}">
        <p14:creationId xmlns:p14="http://schemas.microsoft.com/office/powerpoint/2010/main" val="796063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38400"/>
            <a:ext cx="8610600" cy="2800767"/>
          </a:xfrm>
          <a:prstGeom prst="rect">
            <a:avLst/>
          </a:prstGeom>
          <a:noFill/>
        </p:spPr>
        <p:txBody>
          <a:bodyPr wrap="square" rtlCol="0">
            <a:spAutoFit/>
          </a:bodyPr>
          <a:lstStyle/>
          <a:p>
            <a:pPr lvl="1">
              <a:buClr>
                <a:schemeClr val="accent1"/>
              </a:buClr>
            </a:pPr>
            <a:r>
              <a:rPr lang="en-US" sz="1600" dirty="0" smtClean="0"/>
              <a:t>If Grievance Type selected was “Discipline” </a:t>
            </a:r>
            <a:r>
              <a:rPr lang="en-US" sz="1600" dirty="0"/>
              <a:t>- must enter </a:t>
            </a:r>
            <a:r>
              <a:rPr lang="en-US" sz="1600" dirty="0" smtClean="0"/>
              <a:t>specific type of discipline:</a:t>
            </a:r>
            <a:endParaRPr lang="en-US" sz="1600" dirty="0"/>
          </a:p>
          <a:p>
            <a:pPr marL="1200150" lvl="2" indent="-285750">
              <a:buClr>
                <a:schemeClr val="accent1"/>
              </a:buClr>
              <a:buFont typeface="Wingdings" panose="05000000000000000000" pitchFamily="2" charset="2"/>
              <a:buChar char="§"/>
            </a:pPr>
            <a:endParaRPr lang="en-US" sz="1600" dirty="0" smtClean="0"/>
          </a:p>
          <a:p>
            <a:pPr marL="1200150" lvl="2" indent="-285750">
              <a:buClr>
                <a:schemeClr val="accent1"/>
              </a:buClr>
              <a:buFont typeface="Wingdings" charset="2"/>
              <a:buChar char="Ø"/>
            </a:pPr>
            <a:r>
              <a:rPr lang="en-US" sz="1600" dirty="0" smtClean="0"/>
              <a:t>Verbal/Oral Reprimand</a:t>
            </a:r>
          </a:p>
          <a:p>
            <a:pPr marL="1200150" lvl="2" indent="-285750">
              <a:buClr>
                <a:schemeClr val="accent1"/>
              </a:buClr>
              <a:buFont typeface="Wingdings" charset="2"/>
              <a:buChar char="Ø"/>
            </a:pPr>
            <a:r>
              <a:rPr lang="en-US" sz="1600" dirty="0" smtClean="0"/>
              <a:t>Fine</a:t>
            </a:r>
          </a:p>
          <a:p>
            <a:pPr marL="1200150" lvl="2" indent="-285750">
              <a:buClr>
                <a:schemeClr val="accent1"/>
              </a:buClr>
              <a:buFont typeface="Wingdings" charset="2"/>
              <a:buChar char="Ø"/>
            </a:pPr>
            <a:r>
              <a:rPr lang="en-US" sz="1600" dirty="0" smtClean="0"/>
              <a:t>Suspension</a:t>
            </a:r>
          </a:p>
          <a:p>
            <a:pPr marL="1200150" lvl="2" indent="-285750">
              <a:buClr>
                <a:schemeClr val="accent1"/>
              </a:buClr>
              <a:buFont typeface="Wingdings" charset="2"/>
              <a:buChar char="Ø"/>
            </a:pPr>
            <a:r>
              <a:rPr lang="en-US" sz="1600" dirty="0" smtClean="0"/>
              <a:t>Working Suspension</a:t>
            </a:r>
          </a:p>
          <a:p>
            <a:pPr marL="1200150" lvl="2" indent="-285750">
              <a:buClr>
                <a:schemeClr val="accent1"/>
              </a:buClr>
              <a:buFont typeface="Wingdings" charset="2"/>
              <a:buChar char="Ø"/>
            </a:pPr>
            <a:r>
              <a:rPr lang="en-US" sz="1600" dirty="0" smtClean="0"/>
              <a:t>Leave Reduction</a:t>
            </a:r>
          </a:p>
          <a:p>
            <a:pPr marL="1200150" lvl="2" indent="-285750">
              <a:buClr>
                <a:schemeClr val="accent1"/>
              </a:buClr>
              <a:buFont typeface="Wingdings" charset="2"/>
              <a:buChar char="Ø"/>
            </a:pPr>
            <a:r>
              <a:rPr lang="en-US" sz="1600" dirty="0" smtClean="0"/>
              <a:t>Demotion</a:t>
            </a:r>
          </a:p>
          <a:p>
            <a:pPr marL="1200150" lvl="2" indent="-285750">
              <a:buClr>
                <a:schemeClr val="accent1"/>
              </a:buClr>
              <a:buFont typeface="Wingdings" charset="2"/>
              <a:buChar char="Ø"/>
            </a:pPr>
            <a:r>
              <a:rPr lang="en-US" sz="1600" dirty="0" smtClean="0"/>
              <a:t>Termination </a:t>
            </a:r>
            <a:endParaRPr lang="en-US" sz="1600" dirty="0"/>
          </a:p>
          <a:p>
            <a:pPr lvl="1">
              <a:buClr>
                <a:schemeClr val="accent1"/>
              </a:buClr>
            </a:pPr>
            <a:endParaRPr lang="en-US" sz="1600" dirty="0" smtClean="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28600"/>
            <a:ext cx="797389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348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274478"/>
            <a:ext cx="8229598"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609600"/>
            <a:ext cx="8382000" cy="646331"/>
          </a:xfrm>
          <a:prstGeom prst="rect">
            <a:avLst/>
          </a:prstGeom>
          <a:noFill/>
        </p:spPr>
        <p:txBody>
          <a:bodyPr wrap="square" rtlCol="0">
            <a:spAutoFit/>
          </a:bodyPr>
          <a:lstStyle/>
          <a:p>
            <a:r>
              <a:rPr lang="en-US" dirty="0" smtClean="0"/>
              <a:t>If Suspension, Work Suspension, Leave Reduction or Fine was selected sub-type, user will be prompted to indicate number of days:</a:t>
            </a:r>
            <a:endParaRPr lang="en-US"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2" y="4267200"/>
            <a:ext cx="8229598"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1" y="3429000"/>
            <a:ext cx="8461845" cy="646331"/>
          </a:xfrm>
          <a:prstGeom prst="rect">
            <a:avLst/>
          </a:prstGeom>
          <a:noFill/>
        </p:spPr>
        <p:txBody>
          <a:bodyPr wrap="square" rtlCol="0">
            <a:spAutoFit/>
          </a:bodyPr>
          <a:lstStyle/>
          <a:p>
            <a:r>
              <a:rPr lang="en-US" dirty="0" smtClean="0"/>
              <a:t>If Termination was selected sub-type, user will be prompted to indicate termination date:</a:t>
            </a:r>
            <a:endParaRPr lang="en-US" dirty="0"/>
          </a:p>
        </p:txBody>
      </p:sp>
    </p:spTree>
    <p:extLst>
      <p:ext uri="{BB962C8B-B14F-4D97-AF65-F5344CB8AC3E}">
        <p14:creationId xmlns:p14="http://schemas.microsoft.com/office/powerpoint/2010/main" val="113050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581400"/>
            <a:ext cx="8726786" cy="2862322"/>
          </a:xfrm>
          <a:prstGeom prst="rect">
            <a:avLst/>
          </a:prstGeom>
          <a:noFill/>
        </p:spPr>
        <p:txBody>
          <a:bodyPr wrap="square" rtlCol="0">
            <a:spAutoFit/>
          </a:bodyPr>
          <a:lstStyle/>
          <a:p>
            <a:pPr lvl="1">
              <a:buClr>
                <a:schemeClr val="accent1"/>
              </a:buClr>
            </a:pPr>
            <a:r>
              <a:rPr lang="en-US" dirty="0"/>
              <a:t>If Grievance Type selected was </a:t>
            </a:r>
            <a:r>
              <a:rPr lang="en-US" dirty="0" smtClean="0"/>
              <a:t>“Issue” </a:t>
            </a:r>
            <a:r>
              <a:rPr lang="en-US" dirty="0"/>
              <a:t>- must enter </a:t>
            </a:r>
            <a:r>
              <a:rPr lang="en-US" dirty="0" smtClean="0"/>
              <a:t>sub-type</a:t>
            </a:r>
          </a:p>
          <a:p>
            <a:pPr marL="742950" lvl="1" indent="-285750">
              <a:buClr>
                <a:schemeClr val="accent1"/>
              </a:buClr>
              <a:buFont typeface="Wingdings" charset="2"/>
              <a:buChar char="Ø"/>
            </a:pPr>
            <a:r>
              <a:rPr lang="en-US" dirty="0" smtClean="0"/>
              <a:t>Issue </a:t>
            </a:r>
            <a:r>
              <a:rPr lang="en-US" dirty="0"/>
              <a:t>– must enter type </a:t>
            </a:r>
          </a:p>
          <a:p>
            <a:pPr marL="1200150" lvl="2" indent="-285750">
              <a:buClr>
                <a:schemeClr val="accent1"/>
              </a:buClr>
              <a:buFont typeface="Wingdings" charset="2"/>
              <a:buChar char="§"/>
            </a:pPr>
            <a:r>
              <a:rPr lang="en-US" dirty="0"/>
              <a:t>Other</a:t>
            </a:r>
          </a:p>
          <a:p>
            <a:pPr marL="1200150" lvl="2" indent="-285750">
              <a:buClr>
                <a:schemeClr val="accent1"/>
              </a:buClr>
              <a:buFont typeface="Wingdings" charset="2"/>
              <a:buChar char="§"/>
            </a:pPr>
            <a:r>
              <a:rPr lang="en-US" dirty="0" smtClean="0"/>
              <a:t>Layoff </a:t>
            </a:r>
          </a:p>
          <a:p>
            <a:pPr marL="1200150" lvl="2" indent="-285750">
              <a:buClr>
                <a:schemeClr val="accent1"/>
              </a:buClr>
              <a:buFont typeface="Wingdings" charset="2"/>
              <a:buChar char="§"/>
            </a:pPr>
            <a:r>
              <a:rPr lang="en-US" dirty="0" smtClean="0"/>
              <a:t>Non-selection</a:t>
            </a:r>
          </a:p>
          <a:p>
            <a:pPr marL="1200150" lvl="2" indent="-285750">
              <a:buClr>
                <a:schemeClr val="accent1"/>
              </a:buClr>
              <a:buFont typeface="Wingdings" charset="2"/>
              <a:buChar char="§"/>
            </a:pPr>
            <a:r>
              <a:rPr lang="en-US" dirty="0" smtClean="0"/>
              <a:t>Union Leave</a:t>
            </a:r>
          </a:p>
          <a:p>
            <a:pPr marL="461963" lvl="2">
              <a:buClr>
                <a:schemeClr val="accent1"/>
              </a:buClr>
            </a:pPr>
            <a:r>
              <a:rPr lang="en-US" dirty="0" smtClean="0"/>
              <a:t>Is this grievance a Class Action?</a:t>
            </a:r>
          </a:p>
          <a:p>
            <a:pPr marL="461963" lvl="2">
              <a:buClr>
                <a:schemeClr val="accent1"/>
              </a:buClr>
            </a:pPr>
            <a:r>
              <a:rPr lang="en-US" dirty="0" smtClean="0"/>
              <a:t>Does the grievance pertain to an agency other than current Employer?</a:t>
            </a:r>
          </a:p>
          <a:p>
            <a:pPr marL="461963" lvl="2">
              <a:buClr>
                <a:schemeClr val="accent1"/>
              </a:buClr>
            </a:pPr>
            <a:r>
              <a:rPr lang="en-US" sz="2000" dirty="0" smtClean="0"/>
              <a:t>			</a:t>
            </a:r>
            <a:endParaRPr lang="en-US" sz="2000" strike="sngStrike" dirty="0"/>
          </a:p>
          <a:p>
            <a:pPr marL="742950" lvl="1" indent="-285750">
              <a:buClr>
                <a:schemeClr val="accent1"/>
              </a:buClr>
              <a:buFont typeface="Wingdings" panose="05000000000000000000" pitchFamily="2" charset="2"/>
              <a:buChar char="§"/>
            </a:pPr>
            <a:endParaRPr lang="en-US" sz="1600"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8839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32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85" y="4631829"/>
            <a:ext cx="8686800" cy="1692771"/>
          </a:xfrm>
          <a:prstGeom prst="rect">
            <a:avLst/>
          </a:prstGeom>
          <a:noFill/>
        </p:spPr>
        <p:txBody>
          <a:bodyPr wrap="square" rtlCol="0">
            <a:spAutoFit/>
          </a:bodyPr>
          <a:lstStyle/>
          <a:p>
            <a:pPr marL="461963" lvl="2">
              <a:buClr>
                <a:schemeClr val="accent1"/>
              </a:buClr>
            </a:pPr>
            <a:r>
              <a:rPr lang="en-US" dirty="0" smtClean="0"/>
              <a:t>If “Is the grievance part of a class action?” was selected – user must indicate </a:t>
            </a:r>
            <a:r>
              <a:rPr lang="en-US" dirty="0"/>
              <a:t>impacted </a:t>
            </a:r>
            <a:r>
              <a:rPr lang="en-US" dirty="0" smtClean="0"/>
              <a:t>personnel</a:t>
            </a:r>
          </a:p>
          <a:p>
            <a:pPr marL="461963" lvl="2">
              <a:buClr>
                <a:schemeClr val="accent1"/>
              </a:buClr>
            </a:pPr>
            <a:endParaRPr lang="en-US" sz="1200" dirty="0"/>
          </a:p>
          <a:p>
            <a:pPr marL="461963" lvl="2">
              <a:buClr>
                <a:schemeClr val="accent1"/>
              </a:buClr>
            </a:pPr>
            <a:r>
              <a:rPr lang="en-US" dirty="0" smtClean="0"/>
              <a:t>If “Does the grievance pertain to an agency other than your current employer?” – user must indicate agency</a:t>
            </a:r>
          </a:p>
          <a:p>
            <a:pPr marL="461963" lvl="2">
              <a:buClr>
                <a:schemeClr val="accent1"/>
              </a:buClr>
            </a:pPr>
            <a:endParaRPr lang="en-US"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24" y="203200"/>
            <a:ext cx="8885976"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636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800600"/>
            <a:ext cx="7538517" cy="1323439"/>
          </a:xfrm>
          <a:prstGeom prst="rect">
            <a:avLst/>
          </a:prstGeom>
          <a:noFill/>
        </p:spPr>
        <p:txBody>
          <a:bodyPr wrap="square" rtlCol="0">
            <a:spAutoFit/>
          </a:bodyPr>
          <a:lstStyle/>
          <a:p>
            <a:pPr marL="3175" lvl="1">
              <a:buClr>
                <a:schemeClr val="accent1"/>
              </a:buClr>
            </a:pPr>
            <a:r>
              <a:rPr lang="en-US" sz="2000" dirty="0" smtClean="0"/>
              <a:t>If Grievance Type selected was “Working out of Class” (WOC) – user must indicate classification title </a:t>
            </a:r>
            <a:r>
              <a:rPr lang="en-US" sz="2000" dirty="0"/>
              <a:t>and </a:t>
            </a:r>
            <a:r>
              <a:rPr lang="en-US" sz="2000" dirty="0" smtClean="0"/>
              <a:t>number where the duties belong </a:t>
            </a:r>
          </a:p>
          <a:p>
            <a:pPr marL="3175" lvl="1">
              <a:buClr>
                <a:schemeClr val="accent1"/>
              </a:buClr>
            </a:pPr>
            <a:endParaRPr lang="en-US" sz="2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319" y="304800"/>
            <a:ext cx="838728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32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191000"/>
            <a:ext cx="6629400" cy="2062103"/>
          </a:xfrm>
          <a:prstGeom prst="rect">
            <a:avLst/>
          </a:prstGeom>
          <a:noFill/>
        </p:spPr>
        <p:txBody>
          <a:bodyPr wrap="square" rtlCol="0">
            <a:spAutoFit/>
          </a:bodyPr>
          <a:lstStyle/>
          <a:p>
            <a:pPr marL="285750" lvl="0" indent="-285750">
              <a:buClr>
                <a:schemeClr val="accent1"/>
              </a:buClr>
              <a:buFont typeface="Wingdings" charset="2"/>
              <a:buChar char="Ø"/>
            </a:pPr>
            <a:r>
              <a:rPr lang="en-US" sz="1600" dirty="0" smtClean="0"/>
              <a:t>Date </a:t>
            </a:r>
            <a:r>
              <a:rPr lang="en-US" sz="1600" dirty="0"/>
              <a:t>Grievance Arose – cannot be greater than current date (i.e., cannot use a future date</a:t>
            </a:r>
            <a:r>
              <a:rPr lang="en-US" sz="1600" dirty="0" smtClean="0"/>
              <a:t>)</a:t>
            </a:r>
          </a:p>
          <a:p>
            <a:pPr marL="285750" lvl="0" indent="-285750">
              <a:buClr>
                <a:schemeClr val="accent1"/>
              </a:buClr>
              <a:buFont typeface="Wingdings" charset="2"/>
              <a:buChar char="Ø"/>
            </a:pPr>
            <a:endParaRPr lang="en-US" sz="1600" dirty="0"/>
          </a:p>
          <a:p>
            <a:pPr marL="285750" lvl="0" indent="-285750">
              <a:buClr>
                <a:schemeClr val="accent1"/>
              </a:buClr>
              <a:buFont typeface="Wingdings" charset="2"/>
              <a:buChar char="Ø"/>
            </a:pPr>
            <a:r>
              <a:rPr lang="en-US" sz="1600" dirty="0"/>
              <a:t>Statement of Grievance - outline grievance details, free text, up to 32,000 </a:t>
            </a:r>
            <a:r>
              <a:rPr lang="en-US" sz="1600" dirty="0" smtClean="0"/>
              <a:t>characters</a:t>
            </a:r>
          </a:p>
          <a:p>
            <a:pPr marL="285750" lvl="0" indent="-285750">
              <a:buClr>
                <a:schemeClr val="accent1"/>
              </a:buClr>
              <a:buFont typeface="Wingdings" charset="2"/>
              <a:buChar char="Ø"/>
            </a:pPr>
            <a:endParaRPr lang="en-US" sz="1600" dirty="0"/>
          </a:p>
          <a:p>
            <a:pPr marL="285750" lvl="0" indent="-285750">
              <a:buClr>
                <a:schemeClr val="accent1"/>
              </a:buClr>
              <a:buFont typeface="Wingdings" charset="2"/>
              <a:buChar char="Ø"/>
            </a:pPr>
            <a:r>
              <a:rPr lang="en-US" sz="1600" dirty="0"/>
              <a:t>Resolution Requested - outline grievance details, free text, up to 32,000 characters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0706"/>
            <a:ext cx="8763000" cy="397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932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200"/>
            <a:ext cx="8382000" cy="317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3810000"/>
            <a:ext cx="5867400" cy="1754326"/>
          </a:xfrm>
          <a:prstGeom prst="rect">
            <a:avLst/>
          </a:prstGeom>
          <a:noFill/>
        </p:spPr>
        <p:txBody>
          <a:bodyPr wrap="square" rtlCol="0">
            <a:spAutoFit/>
          </a:bodyPr>
          <a:lstStyle/>
          <a:p>
            <a:pPr marL="285750" lvl="0" indent="-285750">
              <a:buClr>
                <a:schemeClr val="accent1"/>
              </a:buClr>
              <a:buFont typeface="Wingdings" charset="2"/>
              <a:buChar char="Ø"/>
            </a:pPr>
            <a:r>
              <a:rPr lang="en-US" dirty="0" smtClean="0"/>
              <a:t>Confirm grievance submission</a:t>
            </a:r>
          </a:p>
          <a:p>
            <a:pPr marL="285750" lvl="0" indent="-285750">
              <a:buClr>
                <a:schemeClr val="accent1"/>
              </a:buClr>
              <a:buFont typeface="Wingdings" charset="2"/>
              <a:buChar char="Ø"/>
            </a:pPr>
            <a:endParaRPr lang="en-US" dirty="0" smtClean="0"/>
          </a:p>
          <a:p>
            <a:pPr marL="285750" lvl="0" indent="-285750">
              <a:buClr>
                <a:schemeClr val="accent1"/>
              </a:buClr>
              <a:buFont typeface="Wingdings" charset="2"/>
              <a:buChar char="Ø"/>
            </a:pPr>
            <a:r>
              <a:rPr lang="en-US" dirty="0" smtClean="0"/>
              <a:t>Enter full name to sign submission</a:t>
            </a:r>
          </a:p>
          <a:p>
            <a:pPr marL="285750" lvl="0" indent="-285750">
              <a:buClr>
                <a:schemeClr val="accent1"/>
              </a:buClr>
              <a:buFont typeface="Wingdings" panose="05000000000000000000" pitchFamily="2" charset="2"/>
              <a:buChar char="§"/>
            </a:pPr>
            <a:endParaRPr lang="en-US" dirty="0"/>
          </a:p>
          <a:p>
            <a:pPr lvl="0"/>
            <a:endParaRPr lang="en-US" dirty="0"/>
          </a:p>
          <a:p>
            <a:endParaRPr lang="en-US" dirty="0"/>
          </a:p>
        </p:txBody>
      </p:sp>
    </p:spTree>
    <p:extLst>
      <p:ext uri="{BB962C8B-B14F-4D97-AF65-F5344CB8AC3E}">
        <p14:creationId xmlns:p14="http://schemas.microsoft.com/office/powerpoint/2010/main" val="2818481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04800"/>
            <a:ext cx="7277100" cy="336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4038600"/>
            <a:ext cx="4953000" cy="646331"/>
          </a:xfrm>
          <a:prstGeom prst="rect">
            <a:avLst/>
          </a:prstGeom>
          <a:noFill/>
        </p:spPr>
        <p:txBody>
          <a:bodyPr wrap="square" rtlCol="0">
            <a:spAutoFit/>
          </a:bodyPr>
          <a:lstStyle/>
          <a:p>
            <a:pPr marL="285750" lvl="0" indent="-285750">
              <a:buClr>
                <a:srgbClr val="4B81CF"/>
              </a:buClr>
              <a:buFont typeface="Wingdings" charset="2"/>
              <a:buChar char="Ø"/>
            </a:pPr>
            <a:r>
              <a:rPr lang="en-US" dirty="0"/>
              <a:t>Attach all contract articles</a:t>
            </a:r>
          </a:p>
          <a:p>
            <a:endParaRPr lang="en-US" dirty="0"/>
          </a:p>
        </p:txBody>
      </p:sp>
    </p:spTree>
    <p:extLst>
      <p:ext uri="{BB962C8B-B14F-4D97-AF65-F5344CB8AC3E}">
        <p14:creationId xmlns:p14="http://schemas.microsoft.com/office/powerpoint/2010/main" val="2289655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r>
              <a:rPr lang="en-US" sz="4000" dirty="0" smtClean="0">
                <a:solidFill>
                  <a:schemeClr val="tx1">
                    <a:lumMod val="65000"/>
                    <a:lumOff val="35000"/>
                  </a:schemeClr>
                </a:solidFill>
              </a:rPr>
              <a:t>Articles</a:t>
            </a:r>
            <a:endParaRPr lang="en-US" sz="4000" dirty="0">
              <a:solidFill>
                <a:schemeClr val="tx1">
                  <a:lumMod val="65000"/>
                  <a:lumOff val="35000"/>
                </a:schemeClr>
              </a:solidFill>
            </a:endParaRPr>
          </a:p>
        </p:txBody>
      </p:sp>
      <p:sp>
        <p:nvSpPr>
          <p:cNvPr id="3" name="Text Placeholder 2"/>
          <p:cNvSpPr>
            <a:spLocks noGrp="1"/>
          </p:cNvSpPr>
          <p:nvPr>
            <p:ph type="body" idx="1"/>
          </p:nvPr>
        </p:nvSpPr>
        <p:spPr>
          <a:xfrm>
            <a:off x="152400" y="5410200"/>
            <a:ext cx="4344988" cy="762000"/>
          </a:xfrm>
        </p:spPr>
        <p:txBody>
          <a:bodyPr/>
          <a:lstStyle/>
          <a:p>
            <a:pPr algn="ctr"/>
            <a:r>
              <a:rPr lang="en-US" dirty="0" smtClean="0">
                <a:solidFill>
                  <a:schemeClr val="tx1"/>
                </a:solidFill>
              </a:rPr>
              <a:t>Select articles</a:t>
            </a:r>
            <a:endParaRPr lang="en-US" dirty="0">
              <a:solidFill>
                <a:schemeClr val="tx1"/>
              </a:solidFill>
            </a:endParaRPr>
          </a:p>
        </p:txBody>
      </p: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152400" y="1316666"/>
            <a:ext cx="4403139" cy="3941134"/>
          </a:xfrm>
        </p:spPr>
      </p:pic>
      <p:sp>
        <p:nvSpPr>
          <p:cNvPr id="5" name="Text Placeholder 4"/>
          <p:cNvSpPr>
            <a:spLocks noGrp="1"/>
          </p:cNvSpPr>
          <p:nvPr>
            <p:ph type="body" sz="half" idx="3"/>
          </p:nvPr>
        </p:nvSpPr>
        <p:spPr>
          <a:xfrm>
            <a:off x="4645026" y="5410200"/>
            <a:ext cx="4270374" cy="762000"/>
          </a:xfrm>
        </p:spPr>
        <p:txBody>
          <a:bodyPr/>
          <a:lstStyle/>
          <a:p>
            <a:pPr algn="ctr"/>
            <a:r>
              <a:rPr lang="en-US" dirty="0" smtClean="0">
                <a:solidFill>
                  <a:schemeClr val="tx1"/>
                </a:solidFill>
              </a:rPr>
              <a:t>Attach articles</a:t>
            </a:r>
            <a:endParaRPr lang="en-US" dirty="0">
              <a:solidFill>
                <a:schemeClr val="tx1"/>
              </a:solidFill>
            </a:endParaRP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1312819"/>
            <a:ext cx="4270375" cy="3944981"/>
          </a:xfrm>
        </p:spPr>
      </p:pic>
    </p:spTree>
    <p:extLst>
      <p:ext uri="{BB962C8B-B14F-4D97-AF65-F5344CB8AC3E}">
        <p14:creationId xmlns:p14="http://schemas.microsoft.com/office/powerpoint/2010/main" val="1621621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4771072"/>
            <a:ext cx="8763000" cy="1477328"/>
          </a:xfrm>
          <a:prstGeom prst="rect">
            <a:avLst/>
          </a:prstGeom>
          <a:noFill/>
        </p:spPr>
        <p:txBody>
          <a:bodyPr wrap="square" rtlCol="0">
            <a:spAutoFit/>
          </a:bodyPr>
          <a:lstStyle/>
          <a:p>
            <a:pPr lvl="0"/>
            <a:r>
              <a:rPr lang="en-US" dirty="0" smtClean="0"/>
              <a:t>Once Contract Articles are selected, user will be taken to “Grievance Detail Screen”</a:t>
            </a:r>
          </a:p>
          <a:p>
            <a:pPr marL="1657350" lvl="3" indent="-285750">
              <a:buClr>
                <a:srgbClr val="4B81CF"/>
              </a:buClr>
              <a:buFont typeface="Wingdings" charset="2"/>
              <a:buChar char="Ø"/>
            </a:pPr>
            <a:r>
              <a:rPr lang="en-US" dirty="0" smtClean="0"/>
              <a:t>Review Information</a:t>
            </a:r>
          </a:p>
          <a:p>
            <a:pPr marL="1657350" lvl="3" indent="-285750">
              <a:buClr>
                <a:srgbClr val="4B81CF"/>
              </a:buClr>
              <a:buFont typeface="Wingdings" charset="2"/>
              <a:buChar char="Ø"/>
            </a:pPr>
            <a:r>
              <a:rPr lang="en-US" dirty="0"/>
              <a:t>Status – Will remain in “Draft” status until user submits</a:t>
            </a:r>
          </a:p>
          <a:p>
            <a:pPr marL="1657350" lvl="3" indent="-285750">
              <a:buClr>
                <a:srgbClr val="4B81CF"/>
              </a:buClr>
              <a:buFont typeface="Wingdings" charset="2"/>
              <a:buChar char="Ø"/>
            </a:pPr>
            <a:r>
              <a:rPr lang="en-US" dirty="0" smtClean="0"/>
              <a:t>Edit, Delete, Submit or Attach Contract Articles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83" t="17272" r="7936" b="16926"/>
          <a:stretch/>
        </p:blipFill>
        <p:spPr bwMode="auto">
          <a:xfrm>
            <a:off x="990600" y="157821"/>
            <a:ext cx="7315200" cy="455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19400" y="914400"/>
            <a:ext cx="2743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5638800" y="1333500"/>
            <a:ext cx="7620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430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8305800" cy="4373563"/>
          </a:xfrm>
        </p:spPr>
        <p:txBody>
          <a:bodyPr>
            <a:normAutofit/>
          </a:bodyPr>
          <a:lstStyle/>
          <a:p>
            <a:pPr>
              <a:buFont typeface="Wingdings" charset="2"/>
              <a:buChar char="Ø"/>
            </a:pPr>
            <a:r>
              <a:rPr lang="en-US" sz="2400" dirty="0" smtClean="0"/>
              <a:t>One system for all unions, agencies and OCB</a:t>
            </a:r>
          </a:p>
          <a:p>
            <a:pPr>
              <a:buFont typeface="Wingdings" charset="2"/>
              <a:buChar char="Ø"/>
            </a:pPr>
            <a:endParaRPr lang="en-US" sz="2400" dirty="0"/>
          </a:p>
          <a:p>
            <a:pPr>
              <a:buFont typeface="Wingdings" charset="2"/>
              <a:buChar char="Ø"/>
            </a:pPr>
            <a:r>
              <a:rPr lang="en-US" sz="2400" dirty="0" smtClean="0"/>
              <a:t>Minimize time spent recreating facts of grievance</a:t>
            </a:r>
          </a:p>
          <a:p>
            <a:pPr>
              <a:buFont typeface="Wingdings" charset="2"/>
              <a:buChar char="Ø"/>
            </a:pPr>
            <a:endParaRPr lang="en-US" sz="2400" dirty="0" smtClean="0"/>
          </a:p>
          <a:p>
            <a:pPr>
              <a:buFont typeface="Wingdings" charset="2"/>
              <a:buChar char="Ø"/>
            </a:pPr>
            <a:r>
              <a:rPr lang="en-US" sz="2400" dirty="0" smtClean="0"/>
              <a:t>Minimize time and money spent tracking grievances in multiple forums </a:t>
            </a:r>
          </a:p>
          <a:p>
            <a:pPr>
              <a:buFont typeface="Wingdings" charset="2"/>
              <a:buChar char="Ø"/>
            </a:pPr>
            <a:endParaRPr lang="en-US" sz="2400" dirty="0"/>
          </a:p>
          <a:p>
            <a:pPr>
              <a:buFont typeface="Wingdings" charset="2"/>
              <a:buChar char="Ø"/>
            </a:pPr>
            <a:r>
              <a:rPr lang="en-US" sz="2400" dirty="0"/>
              <a:t>Consistent set of information</a:t>
            </a:r>
          </a:p>
          <a:p>
            <a:pPr marL="109728" indent="0">
              <a:buNone/>
            </a:pPr>
            <a:endParaRPr lang="en-US" sz="2400" dirty="0" smtClean="0"/>
          </a:p>
        </p:txBody>
      </p:sp>
      <p:sp>
        <p:nvSpPr>
          <p:cNvPr id="3" name="Title 2"/>
          <p:cNvSpPr>
            <a:spLocks noGrp="1"/>
          </p:cNvSpPr>
          <p:nvPr>
            <p:ph type="title"/>
          </p:nvPr>
        </p:nvSpPr>
        <p:spPr>
          <a:xfrm>
            <a:off x="457200" y="228600"/>
            <a:ext cx="8229600" cy="1143000"/>
          </a:xfrm>
        </p:spPr>
        <p:txBody>
          <a:bodyPr>
            <a:normAutofit/>
          </a:bodyPr>
          <a:lstStyle/>
          <a:p>
            <a:pPr algn="ctr"/>
            <a:r>
              <a:rPr lang="en-US" dirty="0" smtClean="0"/>
              <a:t>Why OHgrievance?</a:t>
            </a:r>
            <a:endParaRPr lang="en-US" dirty="0"/>
          </a:p>
        </p:txBody>
      </p:sp>
    </p:spTree>
    <p:extLst>
      <p:ext uri="{BB962C8B-B14F-4D97-AF65-F5344CB8AC3E}">
        <p14:creationId xmlns:p14="http://schemas.microsoft.com/office/powerpoint/2010/main" val="3048618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pPr algn="ctr"/>
            <a:r>
              <a:rPr lang="en-US" sz="3600" dirty="0" smtClean="0"/>
              <a:t>Grievance Detail</a:t>
            </a:r>
            <a:endParaRPr lang="en-US" sz="3600" dirty="0"/>
          </a:p>
        </p:txBody>
      </p:sp>
      <p:sp>
        <p:nvSpPr>
          <p:cNvPr id="5" name="Content Placeholder 4"/>
          <p:cNvSpPr>
            <a:spLocks noGrp="1"/>
          </p:cNvSpPr>
          <p:nvPr>
            <p:ph idx="1"/>
          </p:nvPr>
        </p:nvSpPr>
        <p:spPr>
          <a:xfrm>
            <a:off x="457200" y="1066800"/>
            <a:ext cx="8610600" cy="5105400"/>
          </a:xfrm>
        </p:spPr>
        <p:txBody>
          <a:bodyPr>
            <a:normAutofit/>
          </a:bodyPr>
          <a:lstStyle/>
          <a:p>
            <a:pPr marL="393192" lvl="1" indent="0">
              <a:buClr>
                <a:schemeClr val="bg2">
                  <a:lumMod val="50000"/>
                </a:schemeClr>
              </a:buClr>
              <a:buNone/>
            </a:pPr>
            <a:r>
              <a:rPr lang="en-US" sz="2000" dirty="0" smtClean="0"/>
              <a:t>Grievant Information:</a:t>
            </a:r>
            <a:endParaRPr lang="en-US" sz="2000" dirty="0"/>
          </a:p>
          <a:p>
            <a:pPr lvl="2">
              <a:buClr>
                <a:schemeClr val="bg2">
                  <a:lumMod val="50000"/>
                </a:schemeClr>
              </a:buClr>
              <a:buFont typeface="Wingdings" charset="2"/>
              <a:buChar char="Ø"/>
            </a:pPr>
            <a:r>
              <a:rPr lang="en-US" sz="1800" dirty="0"/>
              <a:t>Grievance Number </a:t>
            </a:r>
            <a:endParaRPr lang="en-US" sz="1800" dirty="0" smtClean="0"/>
          </a:p>
          <a:p>
            <a:pPr lvl="3">
              <a:buClr>
                <a:schemeClr val="bg2">
                  <a:lumMod val="50000"/>
                </a:schemeClr>
              </a:buClr>
              <a:buFont typeface="Wingdings" panose="05000000000000000000" pitchFamily="2" charset="2"/>
              <a:buChar char="§"/>
            </a:pPr>
            <a:r>
              <a:rPr lang="en-US" sz="1600" dirty="0" smtClean="0"/>
              <a:t>Automatically </a:t>
            </a:r>
            <a:r>
              <a:rPr lang="en-US" sz="1600" dirty="0"/>
              <a:t>assigned (e.g., </a:t>
            </a:r>
            <a:r>
              <a:rPr lang="en-US" sz="1600" dirty="0" smtClean="0"/>
              <a:t>DPS-2014-04347-01)</a:t>
            </a:r>
          </a:p>
          <a:p>
            <a:pPr lvl="3">
              <a:buClr>
                <a:schemeClr val="bg2">
                  <a:lumMod val="50000"/>
                </a:schemeClr>
              </a:buClr>
              <a:buFont typeface="Wingdings" panose="05000000000000000000" pitchFamily="2" charset="2"/>
              <a:buChar char="§"/>
            </a:pPr>
            <a:r>
              <a:rPr lang="en-US" sz="1600" dirty="0" smtClean="0"/>
              <a:t>Agency – Year – Sequential Number – Bargaining Unit</a:t>
            </a:r>
          </a:p>
          <a:p>
            <a:pPr lvl="3">
              <a:buClr>
                <a:schemeClr val="bg2">
                  <a:lumMod val="50000"/>
                </a:schemeClr>
              </a:buClr>
              <a:buFont typeface="Wingdings" panose="05000000000000000000" pitchFamily="2" charset="2"/>
              <a:buChar char="§"/>
            </a:pPr>
            <a:r>
              <a:rPr lang="en-US" sz="1600" dirty="0" smtClean="0"/>
              <a:t>Case </a:t>
            </a:r>
            <a:r>
              <a:rPr lang="en-US" sz="1600" dirty="0"/>
              <a:t>numbers assigned upon </a:t>
            </a:r>
            <a:r>
              <a:rPr lang="en-US" sz="1600" dirty="0" smtClean="0"/>
              <a:t>initial draft</a:t>
            </a:r>
          </a:p>
          <a:p>
            <a:pPr lvl="3">
              <a:buClr>
                <a:schemeClr val="bg2">
                  <a:lumMod val="50000"/>
                </a:schemeClr>
              </a:buClr>
              <a:buFont typeface="Wingdings" panose="05000000000000000000" pitchFamily="2" charset="2"/>
              <a:buChar char="§"/>
            </a:pPr>
            <a:r>
              <a:rPr lang="en-US" sz="1600" dirty="0" smtClean="0"/>
              <a:t>Unavailable </a:t>
            </a:r>
            <a:r>
              <a:rPr lang="en-US" sz="1600" dirty="0"/>
              <a:t>if grievance is deleted before </a:t>
            </a:r>
            <a:r>
              <a:rPr lang="en-US" sz="1600" dirty="0" smtClean="0"/>
              <a:t>submission</a:t>
            </a:r>
          </a:p>
          <a:p>
            <a:pPr lvl="3">
              <a:buClr>
                <a:schemeClr val="bg2">
                  <a:lumMod val="50000"/>
                </a:schemeClr>
              </a:buClr>
              <a:buFont typeface="Wingdings" panose="05000000000000000000" pitchFamily="2" charset="2"/>
              <a:buChar char="§"/>
            </a:pPr>
            <a:r>
              <a:rPr lang="en-US" sz="1600" dirty="0" smtClean="0"/>
              <a:t>Resets </a:t>
            </a:r>
            <a:r>
              <a:rPr lang="en-US" sz="1600" dirty="0"/>
              <a:t>beginning of each calendar year</a:t>
            </a:r>
          </a:p>
          <a:p>
            <a:pPr lvl="2">
              <a:buClr>
                <a:schemeClr val="bg2">
                  <a:lumMod val="50000"/>
                </a:schemeClr>
              </a:buClr>
              <a:buFont typeface="Wingdings" panose="05000000000000000000" pitchFamily="2" charset="2"/>
              <a:buChar char="q"/>
            </a:pPr>
            <a:endParaRPr lang="en-US" sz="1200" dirty="0" smtClean="0"/>
          </a:p>
          <a:p>
            <a:pPr lvl="2">
              <a:buClr>
                <a:schemeClr val="bg2">
                  <a:lumMod val="50000"/>
                </a:schemeClr>
              </a:buClr>
              <a:buFont typeface="Wingdings" charset="2"/>
              <a:buChar char="Ø"/>
            </a:pPr>
            <a:r>
              <a:rPr lang="en-US" sz="1800" dirty="0" smtClean="0"/>
              <a:t>Grievant’s Name, Work Phone, Agency, Email Address, Union, Worksite, Bargaining Unit &amp; Classification auto-populates </a:t>
            </a:r>
          </a:p>
          <a:p>
            <a:pPr lvl="2">
              <a:buClr>
                <a:schemeClr val="bg2">
                  <a:lumMod val="50000"/>
                </a:schemeClr>
              </a:buClr>
              <a:buFont typeface="Wingdings" panose="05000000000000000000" pitchFamily="2" charset="2"/>
              <a:buChar char="q"/>
            </a:pPr>
            <a:endParaRPr lang="en-US" sz="1200" dirty="0"/>
          </a:p>
          <a:p>
            <a:pPr lvl="2">
              <a:buClr>
                <a:schemeClr val="bg2">
                  <a:lumMod val="50000"/>
                </a:schemeClr>
              </a:buClr>
              <a:buFont typeface="Wingdings" charset="2"/>
              <a:buChar char="Ø"/>
            </a:pPr>
            <a:r>
              <a:rPr lang="en-US" sz="1800" dirty="0" smtClean="0"/>
              <a:t>Grievant’s Supervisor and/or Union Representative &amp; Phone - if entered when filing</a:t>
            </a:r>
          </a:p>
          <a:p>
            <a:pPr lvl="2">
              <a:buClr>
                <a:schemeClr val="bg2">
                  <a:lumMod val="50000"/>
                </a:schemeClr>
              </a:buClr>
              <a:buFont typeface="Wingdings" panose="05000000000000000000" pitchFamily="2" charset="2"/>
              <a:buChar char="q"/>
            </a:pPr>
            <a:endParaRPr lang="en-US" sz="1200" dirty="0"/>
          </a:p>
          <a:p>
            <a:pPr lvl="2">
              <a:buClr>
                <a:schemeClr val="bg2">
                  <a:lumMod val="50000"/>
                </a:schemeClr>
              </a:buClr>
              <a:buFont typeface="Wingdings" charset="2"/>
              <a:buChar char="Ø"/>
            </a:pPr>
            <a:r>
              <a:rPr lang="en-US" sz="1800" dirty="0" smtClean="0"/>
              <a:t>Grievance Specifics – Type and Sub-type, Date Grievance Arose</a:t>
            </a:r>
          </a:p>
          <a:p>
            <a:pPr lvl="5">
              <a:buClr>
                <a:schemeClr val="bg2">
                  <a:lumMod val="50000"/>
                </a:schemeClr>
              </a:buClr>
            </a:pPr>
            <a:r>
              <a:rPr lang="en-US" sz="1600" dirty="0" smtClean="0"/>
              <a:t>Relevant information regarding number of suspension days, termination date and/or grieved classification</a:t>
            </a:r>
          </a:p>
          <a:p>
            <a:pPr lvl="2">
              <a:buClr>
                <a:schemeClr val="bg2">
                  <a:lumMod val="50000"/>
                </a:schemeClr>
              </a:buClr>
              <a:buFont typeface="Wingdings" panose="05000000000000000000" pitchFamily="2" charset="2"/>
              <a:buChar char="q"/>
            </a:pPr>
            <a:endParaRPr lang="en-US" sz="1800" dirty="0" smtClean="0"/>
          </a:p>
          <a:p>
            <a:pPr lvl="2">
              <a:buClr>
                <a:schemeClr val="bg2">
                  <a:lumMod val="50000"/>
                </a:schemeClr>
              </a:buClr>
              <a:buFont typeface="Wingdings" panose="05000000000000000000" pitchFamily="2" charset="2"/>
              <a:buChar char="q"/>
            </a:pPr>
            <a:endParaRPr lang="en-US" sz="1200" dirty="0"/>
          </a:p>
        </p:txBody>
      </p:sp>
    </p:spTree>
    <p:extLst>
      <p:ext uri="{BB962C8B-B14F-4D97-AF65-F5344CB8AC3E}">
        <p14:creationId xmlns:p14="http://schemas.microsoft.com/office/powerpoint/2010/main" val="1280467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pPr algn="ctr"/>
            <a:r>
              <a:rPr lang="en-US" sz="3600" dirty="0" smtClean="0"/>
              <a:t>Grievance Detail</a:t>
            </a:r>
            <a:endParaRPr lang="en-US" sz="3600" dirty="0"/>
          </a:p>
        </p:txBody>
      </p:sp>
      <p:sp>
        <p:nvSpPr>
          <p:cNvPr id="5" name="Content Placeholder 4"/>
          <p:cNvSpPr>
            <a:spLocks noGrp="1"/>
          </p:cNvSpPr>
          <p:nvPr>
            <p:ph idx="1"/>
          </p:nvPr>
        </p:nvSpPr>
        <p:spPr>
          <a:xfrm>
            <a:off x="304800" y="990600"/>
            <a:ext cx="8610600" cy="5257800"/>
          </a:xfrm>
        </p:spPr>
        <p:txBody>
          <a:bodyPr>
            <a:normAutofit fontScale="77500" lnSpcReduction="20000"/>
          </a:bodyPr>
          <a:lstStyle/>
          <a:p>
            <a:pPr marL="3175" lvl="1" indent="0">
              <a:buClr>
                <a:schemeClr val="bg2">
                  <a:lumMod val="50000"/>
                </a:schemeClr>
              </a:buClr>
              <a:buNone/>
            </a:pPr>
            <a:r>
              <a:rPr lang="en-US" sz="2600" dirty="0" smtClean="0"/>
              <a:t>Statement </a:t>
            </a:r>
            <a:r>
              <a:rPr lang="en-US" sz="2600" dirty="0"/>
              <a:t>of </a:t>
            </a:r>
            <a:r>
              <a:rPr lang="en-US" sz="2600" dirty="0" smtClean="0"/>
              <a:t>Grievance: </a:t>
            </a:r>
            <a:endParaRPr lang="en-US" sz="2600" dirty="0"/>
          </a:p>
          <a:p>
            <a:pPr lvl="1">
              <a:buClr>
                <a:schemeClr val="bg2">
                  <a:lumMod val="50000"/>
                </a:schemeClr>
              </a:buClr>
              <a:buFont typeface="Wingdings" charset="2"/>
              <a:buChar char="Ø"/>
            </a:pPr>
            <a:r>
              <a:rPr lang="en-US" sz="2600" dirty="0" smtClean="0"/>
              <a:t>Statement of Grievance</a:t>
            </a:r>
          </a:p>
          <a:p>
            <a:pPr lvl="1">
              <a:buClr>
                <a:schemeClr val="bg2">
                  <a:lumMod val="50000"/>
                </a:schemeClr>
              </a:buClr>
              <a:buFont typeface="Wingdings" charset="2"/>
              <a:buChar char="Ø"/>
            </a:pPr>
            <a:r>
              <a:rPr lang="en-US" sz="2600" dirty="0" smtClean="0"/>
              <a:t>Resolution Requested</a:t>
            </a:r>
          </a:p>
          <a:p>
            <a:pPr marL="3175" lvl="1" indent="0">
              <a:buClr>
                <a:schemeClr val="bg2">
                  <a:lumMod val="50000"/>
                </a:schemeClr>
              </a:buClr>
              <a:buNone/>
            </a:pPr>
            <a:endParaRPr lang="en-US" sz="1500" dirty="0"/>
          </a:p>
          <a:p>
            <a:pPr marL="3175" lvl="1" indent="0">
              <a:buClr>
                <a:schemeClr val="bg2">
                  <a:lumMod val="50000"/>
                </a:schemeClr>
              </a:buClr>
              <a:buNone/>
            </a:pPr>
            <a:r>
              <a:rPr lang="en-US" sz="2600" dirty="0"/>
              <a:t>Contract Articles Links:</a:t>
            </a:r>
          </a:p>
          <a:p>
            <a:pPr lvl="1">
              <a:buClr>
                <a:schemeClr val="bg2">
                  <a:lumMod val="50000"/>
                </a:schemeClr>
              </a:buClr>
              <a:buFont typeface="Wingdings" charset="2"/>
              <a:buChar char="Ø"/>
            </a:pPr>
            <a:r>
              <a:rPr lang="en-US" sz="2600" dirty="0"/>
              <a:t>Lists all grievances allegedly violated</a:t>
            </a:r>
          </a:p>
          <a:p>
            <a:pPr marL="3175" lvl="1" indent="0">
              <a:buClr>
                <a:schemeClr val="bg2">
                  <a:lumMod val="50000"/>
                </a:schemeClr>
              </a:buClr>
              <a:buNone/>
            </a:pPr>
            <a:endParaRPr lang="en-US" sz="1500" dirty="0" smtClean="0"/>
          </a:p>
          <a:p>
            <a:pPr marL="3175" lvl="1" indent="0">
              <a:buClr>
                <a:schemeClr val="bg2">
                  <a:lumMod val="50000"/>
                </a:schemeClr>
              </a:buClr>
              <a:buNone/>
            </a:pPr>
            <a:r>
              <a:rPr lang="en-US" sz="2600" dirty="0" smtClean="0"/>
              <a:t>Notes </a:t>
            </a:r>
            <a:r>
              <a:rPr lang="en-US" sz="2600" dirty="0"/>
              <a:t>&amp; Attachments</a:t>
            </a:r>
          </a:p>
          <a:p>
            <a:pPr marL="741363" lvl="1" indent="-342900">
              <a:spcBef>
                <a:spcPts val="400"/>
              </a:spcBef>
              <a:buSzPct val="68000"/>
              <a:buFont typeface="Wingdings" charset="2"/>
              <a:buChar char="Ø"/>
            </a:pPr>
            <a:r>
              <a:rPr lang="en-US" sz="2600" dirty="0"/>
              <a:t>Attach relevant documents</a:t>
            </a:r>
          </a:p>
          <a:p>
            <a:pPr marL="741363" lvl="1" indent="-342900">
              <a:spcBef>
                <a:spcPts val="400"/>
              </a:spcBef>
              <a:buSzPct val="68000"/>
              <a:buFont typeface="Wingdings" charset="2"/>
              <a:buChar char="Ø"/>
            </a:pPr>
            <a:r>
              <a:rPr lang="en-US" sz="2600" dirty="0"/>
              <a:t>Must be scanned to computer you are working from</a:t>
            </a:r>
          </a:p>
          <a:p>
            <a:pPr marL="979107" lvl="2" indent="-342900">
              <a:spcBef>
                <a:spcPts val="400"/>
              </a:spcBef>
              <a:buClr>
                <a:srgbClr val="4B81CF"/>
              </a:buClr>
              <a:buSzPct val="68000"/>
              <a:buFont typeface="Wingdings" charset="2"/>
              <a:buChar char="§"/>
            </a:pPr>
            <a:r>
              <a:rPr lang="en-US" sz="2600" dirty="0"/>
              <a:t>Schedules, OT Sign up sheets, etc. </a:t>
            </a:r>
          </a:p>
          <a:p>
            <a:pPr marL="3175" lvl="1" indent="0">
              <a:buClr>
                <a:schemeClr val="bg2">
                  <a:lumMod val="50000"/>
                </a:schemeClr>
              </a:buClr>
              <a:buNone/>
            </a:pPr>
            <a:endParaRPr lang="en-US" sz="1500" dirty="0" smtClean="0"/>
          </a:p>
          <a:p>
            <a:pPr marL="3175" lvl="1" indent="0">
              <a:buClr>
                <a:schemeClr val="bg2">
                  <a:lumMod val="50000"/>
                </a:schemeClr>
              </a:buClr>
              <a:buNone/>
            </a:pPr>
            <a:r>
              <a:rPr lang="en-US" sz="2600" dirty="0" smtClean="0"/>
              <a:t>Submission: </a:t>
            </a:r>
            <a:endParaRPr lang="en-US" sz="2600" dirty="0"/>
          </a:p>
          <a:p>
            <a:pPr lvl="1">
              <a:buClr>
                <a:schemeClr val="bg2">
                  <a:lumMod val="50000"/>
                </a:schemeClr>
              </a:buClr>
              <a:buFont typeface="Wingdings" charset="2"/>
              <a:buChar char="Ø"/>
            </a:pPr>
            <a:r>
              <a:rPr lang="en-US" sz="2600" dirty="0"/>
              <a:t>Indicates date grievance was submitted, signature and affirmation</a:t>
            </a:r>
            <a:r>
              <a:rPr lang="en-US" sz="2400" dirty="0"/>
              <a:t>  </a:t>
            </a:r>
            <a:endParaRPr lang="en-US" sz="2400" dirty="0" smtClean="0"/>
          </a:p>
          <a:p>
            <a:pPr marL="3175" lvl="1" indent="0">
              <a:buClr>
                <a:schemeClr val="bg2">
                  <a:lumMod val="50000"/>
                </a:schemeClr>
              </a:buClr>
              <a:buNone/>
            </a:pPr>
            <a:endParaRPr lang="en-US" sz="1500" dirty="0"/>
          </a:p>
          <a:p>
            <a:pPr marL="3175" lvl="1" indent="0">
              <a:buClr>
                <a:schemeClr val="bg2">
                  <a:lumMod val="50000"/>
                </a:schemeClr>
              </a:buClr>
              <a:buNone/>
            </a:pPr>
            <a:r>
              <a:rPr lang="en-US" sz="2600" dirty="0" smtClean="0"/>
              <a:t>System Information:</a:t>
            </a:r>
          </a:p>
          <a:p>
            <a:pPr marL="804863" lvl="3" indent="-342900">
              <a:buClr>
                <a:schemeClr val="bg2">
                  <a:lumMod val="50000"/>
                </a:schemeClr>
              </a:buClr>
              <a:buFont typeface="Wingdings" charset="2"/>
              <a:buChar char="Ø"/>
            </a:pPr>
            <a:r>
              <a:rPr lang="en-US" sz="2600" dirty="0" smtClean="0"/>
              <a:t>Created by, date, time</a:t>
            </a:r>
          </a:p>
          <a:p>
            <a:pPr marL="804863" lvl="3" indent="-342900">
              <a:buClr>
                <a:schemeClr val="bg2">
                  <a:lumMod val="50000"/>
                </a:schemeClr>
              </a:buClr>
              <a:buFont typeface="Wingdings" charset="2"/>
              <a:buChar char="Ø"/>
            </a:pPr>
            <a:r>
              <a:rPr lang="en-US" sz="2600" dirty="0" smtClean="0"/>
              <a:t>Last Modified by, date, time</a:t>
            </a:r>
          </a:p>
          <a:p>
            <a:pPr marL="461963" lvl="3" indent="0">
              <a:buClr>
                <a:schemeClr val="bg2">
                  <a:lumMod val="50000"/>
                </a:schemeClr>
              </a:buClr>
              <a:buNone/>
            </a:pPr>
            <a:endParaRPr lang="en-US" sz="1600" dirty="0"/>
          </a:p>
          <a:p>
            <a:pPr marL="3175" lvl="1" indent="0">
              <a:buClr>
                <a:schemeClr val="bg2">
                  <a:lumMod val="50000"/>
                </a:schemeClr>
              </a:buClr>
              <a:buNone/>
            </a:pPr>
            <a:endParaRPr lang="en-US" sz="2000" b="1" dirty="0"/>
          </a:p>
          <a:p>
            <a:pPr marL="109728" indent="0">
              <a:buNone/>
            </a:pPr>
            <a:endParaRPr lang="en-US" dirty="0"/>
          </a:p>
        </p:txBody>
      </p:sp>
    </p:spTree>
    <p:extLst>
      <p:ext uri="{BB962C8B-B14F-4D97-AF65-F5344CB8AC3E}">
        <p14:creationId xmlns:p14="http://schemas.microsoft.com/office/powerpoint/2010/main" val="1026302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038600"/>
            <a:ext cx="8763000" cy="1905000"/>
          </a:xfrm>
        </p:spPr>
        <p:txBody>
          <a:bodyPr>
            <a:normAutofit fontScale="70000" lnSpcReduction="20000"/>
          </a:bodyPr>
          <a:lstStyle/>
          <a:p>
            <a:pPr marL="393192" lvl="1" indent="0">
              <a:buNone/>
            </a:pPr>
            <a:r>
              <a:rPr lang="en-US" sz="3100" b="1" dirty="0" smtClean="0"/>
              <a:t>Draft:  Will reflect “Draft” and “New Grievance” until user chooses to submit</a:t>
            </a:r>
          </a:p>
          <a:p>
            <a:pPr marL="796925" lvl="1" indent="-227013">
              <a:buFont typeface="Arial" panose="020B0604020202020204" pitchFamily="34" charset="0"/>
              <a:buChar char="•"/>
            </a:pPr>
            <a:endParaRPr lang="en-US" sz="1700" dirty="0" smtClean="0"/>
          </a:p>
          <a:p>
            <a:pPr marL="1027112" lvl="1" indent="-457200">
              <a:buFont typeface="Wingdings" charset="2"/>
              <a:buChar char="Ø"/>
            </a:pPr>
            <a:r>
              <a:rPr lang="en-US" sz="3100" dirty="0" smtClean="0"/>
              <a:t>Management can </a:t>
            </a:r>
            <a:r>
              <a:rPr lang="en-US" sz="3100" dirty="0"/>
              <a:t>not </a:t>
            </a:r>
            <a:r>
              <a:rPr lang="en-US" sz="3100" dirty="0" smtClean="0"/>
              <a:t>see</a:t>
            </a:r>
          </a:p>
          <a:p>
            <a:pPr marL="1027112" lvl="1" indent="-457200">
              <a:buFont typeface="Wingdings" charset="2"/>
              <a:buChar char="Ø"/>
            </a:pPr>
            <a:endParaRPr lang="en-US" sz="2900" dirty="0" smtClean="0"/>
          </a:p>
          <a:p>
            <a:pPr marL="1027112" lvl="1" indent="-457200">
              <a:buFont typeface="Wingdings" charset="2"/>
              <a:buChar char="Ø"/>
            </a:pPr>
            <a:r>
              <a:rPr lang="en-US" sz="3100" dirty="0" smtClean="0"/>
              <a:t>Union/grievant </a:t>
            </a:r>
            <a:r>
              <a:rPr lang="en-US" sz="3100" dirty="0"/>
              <a:t>may delete if they choose not to </a:t>
            </a:r>
            <a:r>
              <a:rPr lang="en-US" sz="3100" dirty="0" smtClean="0"/>
              <a:t>submit</a:t>
            </a:r>
          </a:p>
          <a:p>
            <a:pPr marL="393192" lvl="1" indent="0">
              <a:buNone/>
            </a:pPr>
            <a:endParaRPr lang="en-US" sz="2400" dirty="0" smtClean="0"/>
          </a:p>
          <a:p>
            <a:pPr marL="109728" indent="0">
              <a:buNone/>
            </a:pPr>
            <a:endParaRPr lang="en-US" sz="2400" dirty="0"/>
          </a:p>
          <a:p>
            <a:pPr marL="109728" indent="0">
              <a:buNone/>
            </a:pP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33" t="17073" r="7288" b="45860"/>
          <a:stretch/>
        </p:blipFill>
        <p:spPr bwMode="auto">
          <a:xfrm>
            <a:off x="231422" y="838200"/>
            <a:ext cx="8760178" cy="306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581400" y="2971800"/>
            <a:ext cx="3352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4191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0" y="5105399"/>
            <a:ext cx="5867400" cy="1143001"/>
          </a:xfrm>
        </p:spPr>
        <p:txBody>
          <a:bodyPr>
            <a:normAutofit fontScale="25000" lnSpcReduction="20000"/>
          </a:bodyPr>
          <a:lstStyle/>
          <a:p>
            <a:pPr marL="630936" lvl="2" indent="0">
              <a:buClr>
                <a:schemeClr val="accent1"/>
              </a:buClr>
              <a:buNone/>
            </a:pPr>
            <a:endParaRPr lang="en-US" sz="2000" dirty="0"/>
          </a:p>
          <a:p>
            <a:pPr lvl="2">
              <a:buClr>
                <a:schemeClr val="accent1"/>
              </a:buClr>
              <a:buFont typeface="Wingdings" charset="2"/>
              <a:buChar char="Ø"/>
            </a:pPr>
            <a:r>
              <a:rPr lang="en-US" sz="8000" dirty="0" smtClean="0"/>
              <a:t>User must confirm they wish to submit</a:t>
            </a:r>
          </a:p>
          <a:p>
            <a:pPr lvl="2">
              <a:buClr>
                <a:schemeClr val="accent1"/>
              </a:buClr>
              <a:buFont typeface="Wingdings" charset="2"/>
              <a:buChar char="Ø"/>
            </a:pPr>
            <a:endParaRPr lang="en-US" sz="4800" dirty="0"/>
          </a:p>
          <a:p>
            <a:pPr lvl="2">
              <a:buClr>
                <a:schemeClr val="accent1"/>
              </a:buClr>
              <a:buFont typeface="Wingdings" charset="2"/>
              <a:buChar char="Ø"/>
            </a:pPr>
            <a:r>
              <a:rPr lang="en-US" sz="8000" dirty="0" smtClean="0"/>
              <a:t>As long as no </a:t>
            </a:r>
            <a:r>
              <a:rPr lang="en-US" sz="8000" dirty="0"/>
              <a:t>validation checks </a:t>
            </a:r>
            <a:r>
              <a:rPr lang="en-US" sz="8000" dirty="0" smtClean="0"/>
              <a:t>fail, user will </a:t>
            </a:r>
            <a:r>
              <a:rPr lang="en-US" sz="8000" dirty="0"/>
              <a:t>be navigated back to the </a:t>
            </a:r>
            <a:r>
              <a:rPr lang="en-US" sz="8000" dirty="0" smtClean="0"/>
              <a:t>Grievances Home Tab </a:t>
            </a:r>
            <a:endParaRPr lang="en-US" sz="8000" dirty="0"/>
          </a:p>
          <a:p>
            <a:pPr lvl="2">
              <a:buClr>
                <a:schemeClr val="accent1"/>
              </a:buClr>
              <a:buFont typeface="Wingdings" panose="05000000000000000000" pitchFamily="2" charset="2"/>
              <a:buChar char="§"/>
            </a:pPr>
            <a:endParaRPr lang="en-US" sz="2400" dirty="0" smtClean="0"/>
          </a:p>
          <a:p>
            <a:pPr marL="109728" indent="0">
              <a:buNone/>
            </a:pPr>
            <a:endParaRPr lang="en-US" sz="2400" dirty="0"/>
          </a:p>
          <a:p>
            <a:pPr marL="109728" indent="0">
              <a:buNone/>
            </a:pPr>
            <a:endParaRPr lang="en-US" dirty="0"/>
          </a:p>
        </p:txBody>
      </p:sp>
      <p:sp>
        <p:nvSpPr>
          <p:cNvPr id="3" name="Title 2"/>
          <p:cNvSpPr>
            <a:spLocks noGrp="1"/>
          </p:cNvSpPr>
          <p:nvPr>
            <p:ph type="title"/>
          </p:nvPr>
        </p:nvSpPr>
        <p:spPr>
          <a:xfrm>
            <a:off x="457200" y="274638"/>
            <a:ext cx="8229600" cy="868362"/>
          </a:xfrm>
        </p:spPr>
        <p:txBody>
          <a:bodyPr/>
          <a:lstStyle/>
          <a:p>
            <a:pPr algn="ctr"/>
            <a:r>
              <a:rPr lang="en-US" dirty="0" smtClean="0"/>
              <a:t>Submitting a Grievance</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992" t="17776" r="8078" b="27626"/>
          <a:stretch/>
        </p:blipFill>
        <p:spPr bwMode="auto">
          <a:xfrm>
            <a:off x="874888" y="1168400"/>
            <a:ext cx="7507112" cy="386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098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14799"/>
            <a:ext cx="8001000" cy="1676401"/>
          </a:xfrm>
        </p:spPr>
        <p:txBody>
          <a:bodyPr>
            <a:normAutofit fontScale="25000" lnSpcReduction="20000"/>
          </a:bodyPr>
          <a:lstStyle/>
          <a:p>
            <a:pPr marL="630936" lvl="2" indent="0">
              <a:buClr>
                <a:schemeClr val="accent1"/>
              </a:buClr>
              <a:buNone/>
            </a:pPr>
            <a:endParaRPr lang="en-US" sz="2000" dirty="0"/>
          </a:p>
          <a:p>
            <a:pPr lvl="2">
              <a:buClr>
                <a:schemeClr val="accent1"/>
              </a:buClr>
              <a:buFont typeface="Wingdings" charset="2"/>
              <a:buChar char="Ø"/>
            </a:pPr>
            <a:r>
              <a:rPr lang="en-US" sz="7200" dirty="0" smtClean="0"/>
              <a:t>User can see the grievance is now listed as “Open” and the applicable step </a:t>
            </a:r>
          </a:p>
          <a:p>
            <a:pPr lvl="2">
              <a:buClr>
                <a:schemeClr val="accent1"/>
              </a:buClr>
              <a:buFont typeface="Wingdings" charset="2"/>
              <a:buChar char="Ø"/>
            </a:pPr>
            <a:endParaRPr lang="en-US" sz="4800" dirty="0" smtClean="0"/>
          </a:p>
          <a:p>
            <a:pPr lvl="2">
              <a:buClr>
                <a:schemeClr val="accent1"/>
              </a:buClr>
              <a:buFont typeface="Wingdings" charset="2"/>
              <a:buChar char="Ø"/>
            </a:pPr>
            <a:r>
              <a:rPr lang="en-US" sz="7200" dirty="0" smtClean="0"/>
              <a:t>Delete option is removed</a:t>
            </a:r>
          </a:p>
          <a:p>
            <a:pPr lvl="2">
              <a:buClr>
                <a:schemeClr val="accent1"/>
              </a:buClr>
              <a:buFont typeface="Wingdings" charset="2"/>
              <a:buChar char="Ø"/>
            </a:pPr>
            <a:endParaRPr lang="en-US" sz="4800" dirty="0" smtClean="0"/>
          </a:p>
          <a:p>
            <a:pPr lvl="2">
              <a:buClr>
                <a:schemeClr val="accent1"/>
              </a:buClr>
              <a:buFont typeface="Wingdings" charset="2"/>
              <a:buChar char="Ø"/>
            </a:pPr>
            <a:r>
              <a:rPr lang="en-US" sz="7200" dirty="0" smtClean="0"/>
              <a:t>Union representatives and/or grievant </a:t>
            </a:r>
            <a:r>
              <a:rPr lang="en-US" sz="7200" dirty="0"/>
              <a:t>must withdraw if </a:t>
            </a:r>
            <a:r>
              <a:rPr lang="en-US" sz="7200" dirty="0" smtClean="0"/>
              <a:t>he/she has the authority to close  </a:t>
            </a:r>
            <a:endParaRPr lang="en-US" sz="7200" dirty="0"/>
          </a:p>
          <a:p>
            <a:pPr lvl="2">
              <a:buClr>
                <a:schemeClr val="accent1"/>
              </a:buClr>
              <a:buFont typeface="Wingdings" charset="2"/>
              <a:buChar char="Ø"/>
            </a:pPr>
            <a:endParaRPr lang="en-US" sz="7200" dirty="0"/>
          </a:p>
          <a:p>
            <a:pPr lvl="2">
              <a:buClr>
                <a:schemeClr val="accent1"/>
              </a:buClr>
              <a:buFont typeface="Wingdings" panose="05000000000000000000" pitchFamily="2" charset="2"/>
              <a:buChar char="§"/>
            </a:pPr>
            <a:endParaRPr lang="en-US" sz="2400" dirty="0" smtClean="0"/>
          </a:p>
          <a:p>
            <a:pPr marL="109728" indent="0">
              <a:buNone/>
            </a:pPr>
            <a:endParaRPr lang="en-US" sz="2400" dirty="0"/>
          </a:p>
          <a:p>
            <a:pPr marL="109728" indent="0">
              <a:buNone/>
            </a:pPr>
            <a:endParaRPr lang="en-US" dirty="0"/>
          </a:p>
        </p:txBody>
      </p:sp>
      <p:sp>
        <p:nvSpPr>
          <p:cNvPr id="3" name="Title 2"/>
          <p:cNvSpPr>
            <a:spLocks noGrp="1"/>
          </p:cNvSpPr>
          <p:nvPr>
            <p:ph type="title"/>
          </p:nvPr>
        </p:nvSpPr>
        <p:spPr/>
        <p:txBody>
          <a:bodyPr/>
          <a:lstStyle/>
          <a:p>
            <a:pPr algn="ctr"/>
            <a:r>
              <a:rPr lang="en-US" dirty="0" smtClean="0"/>
              <a:t>Submitting a Grievance</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23" t="17305" r="6743" b="45466"/>
          <a:stretch/>
        </p:blipFill>
        <p:spPr bwMode="auto">
          <a:xfrm>
            <a:off x="550704" y="1219200"/>
            <a:ext cx="8288496" cy="286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455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Example Email Notification of Submission</a:t>
            </a:r>
            <a:endParaRPr lang="en-US" sz="24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219200"/>
            <a:ext cx="6096000" cy="3294247"/>
          </a:xfrm>
        </p:spPr>
      </p:pic>
      <p:sp>
        <p:nvSpPr>
          <p:cNvPr id="4" name="TextBox 3"/>
          <p:cNvSpPr txBox="1"/>
          <p:nvPr/>
        </p:nvSpPr>
        <p:spPr>
          <a:xfrm>
            <a:off x="838200" y="4572000"/>
            <a:ext cx="7696200" cy="1754327"/>
          </a:xfrm>
          <a:prstGeom prst="rect">
            <a:avLst/>
          </a:prstGeom>
          <a:noFill/>
        </p:spPr>
        <p:txBody>
          <a:bodyPr wrap="square" rtlCol="0">
            <a:spAutoFit/>
          </a:bodyPr>
          <a:lstStyle/>
          <a:p>
            <a:r>
              <a:rPr lang="en-US" dirty="0" smtClean="0"/>
              <a:t>If a union representative is filing on behalf of someone, the member will only receive notice that a grievance has been filed on their behalf if the representative entered the member’s email address in the initial steps of the grievance.</a:t>
            </a:r>
            <a:endParaRPr lang="en-US" sz="1200" dirty="0" smtClean="0"/>
          </a:p>
          <a:p>
            <a:pPr marL="1663700" indent="-285750">
              <a:buClr>
                <a:srgbClr val="4B81CF"/>
              </a:buClr>
              <a:buFont typeface="Wingdings" charset="2"/>
              <a:buChar char="Ø"/>
            </a:pPr>
            <a:r>
              <a:rPr lang="en-US" dirty="0" smtClean="0"/>
              <a:t>Representatives are encouraged to include the Grievant’s email address.</a:t>
            </a:r>
            <a:endParaRPr lang="en-US" dirty="0"/>
          </a:p>
        </p:txBody>
      </p:sp>
    </p:spTree>
    <p:extLst>
      <p:ext uri="{BB962C8B-B14F-4D97-AF65-F5344CB8AC3E}">
        <p14:creationId xmlns:p14="http://schemas.microsoft.com/office/powerpoint/2010/main" val="3835086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00050" lvl="1" indent="-342900">
              <a:buFont typeface="Wingdings" charset="2"/>
              <a:buChar char="Ø"/>
              <a:tabLst>
                <a:tab pos="53975" algn="l"/>
              </a:tabLst>
            </a:pPr>
            <a:r>
              <a:rPr lang="en-US" sz="2400" dirty="0" smtClean="0"/>
              <a:t>Upon notification, Labor Relations designee will log in and review the grievance (read only)</a:t>
            </a:r>
            <a:endParaRPr lang="en-US" sz="2400" dirty="0"/>
          </a:p>
          <a:p>
            <a:pPr marL="400050" lvl="1" indent="-342900">
              <a:buFont typeface="Wingdings" charset="2"/>
              <a:buChar char="Ø"/>
              <a:tabLst>
                <a:tab pos="53975" algn="l"/>
              </a:tabLst>
            </a:pPr>
            <a:endParaRPr lang="en-US" sz="2000" dirty="0"/>
          </a:p>
          <a:p>
            <a:pPr marL="400050" lvl="1" indent="-342900">
              <a:buFont typeface="Wingdings" charset="2"/>
              <a:buChar char="Ø"/>
              <a:tabLst>
                <a:tab pos="53975" algn="l"/>
              </a:tabLst>
            </a:pPr>
            <a:r>
              <a:rPr lang="en-US" sz="2400" dirty="0" smtClean="0"/>
              <a:t>Labor Relations designee will coordinate a meeting date with union representative</a:t>
            </a:r>
          </a:p>
          <a:p>
            <a:pPr marL="400050" lvl="1" indent="-342900">
              <a:buFont typeface="Wingdings" charset="2"/>
              <a:buChar char="Ø"/>
              <a:tabLst>
                <a:tab pos="53975" algn="l"/>
              </a:tabLst>
            </a:pPr>
            <a:endParaRPr lang="en-US" sz="2000" dirty="0"/>
          </a:p>
          <a:p>
            <a:pPr marL="400050" lvl="1" indent="-342900">
              <a:buFont typeface="Wingdings" charset="2"/>
              <a:buChar char="Ø"/>
              <a:tabLst>
                <a:tab pos="53975" algn="l"/>
              </a:tabLst>
            </a:pPr>
            <a:r>
              <a:rPr lang="en-US" sz="2400" dirty="0" smtClean="0"/>
              <a:t>Email </a:t>
            </a:r>
            <a:r>
              <a:rPr lang="en-US" sz="2400" dirty="0"/>
              <a:t>notification </a:t>
            </a:r>
            <a:r>
              <a:rPr lang="en-US" sz="2400" dirty="0" smtClean="0"/>
              <a:t>that meeting has been scheduled will </a:t>
            </a:r>
            <a:r>
              <a:rPr lang="en-US" sz="2400" dirty="0"/>
              <a:t>be sent to all relevant </a:t>
            </a:r>
            <a:r>
              <a:rPr lang="en-US" sz="2400" dirty="0" smtClean="0"/>
              <a:t>parties</a:t>
            </a:r>
          </a:p>
          <a:p>
            <a:pPr marL="400050" lvl="1" indent="-342900">
              <a:buFont typeface="Wingdings" charset="2"/>
              <a:buChar char="Ø"/>
              <a:tabLst>
                <a:tab pos="53975" algn="l"/>
              </a:tabLst>
            </a:pPr>
            <a:endParaRPr lang="en-US" sz="2000" dirty="0"/>
          </a:p>
          <a:p>
            <a:pPr marL="400050" lvl="1" indent="-342900">
              <a:buFont typeface="Wingdings" charset="2"/>
              <a:buChar char="Ø"/>
              <a:tabLst>
                <a:tab pos="53975" algn="l"/>
              </a:tabLst>
            </a:pPr>
            <a:r>
              <a:rPr lang="en-US" sz="2400" dirty="0" smtClean="0"/>
              <a:t>Union representative and/or grievant should coordinate attendance and release with agency labor relations</a:t>
            </a:r>
            <a:endParaRPr lang="en-US" sz="2400" dirty="0"/>
          </a:p>
          <a:p>
            <a:pPr marL="109728" indent="0">
              <a:buNone/>
            </a:pPr>
            <a:endParaRPr lang="en-US" dirty="0"/>
          </a:p>
        </p:txBody>
      </p:sp>
      <p:sp>
        <p:nvSpPr>
          <p:cNvPr id="3" name="Title 2"/>
          <p:cNvSpPr>
            <a:spLocks noGrp="1"/>
          </p:cNvSpPr>
          <p:nvPr>
            <p:ph type="title"/>
          </p:nvPr>
        </p:nvSpPr>
        <p:spPr>
          <a:xfrm>
            <a:off x="457200" y="304800"/>
            <a:ext cx="8229600" cy="1143000"/>
          </a:xfrm>
        </p:spPr>
        <p:txBody>
          <a:bodyPr>
            <a:normAutofit/>
          </a:bodyPr>
          <a:lstStyle/>
          <a:p>
            <a:pPr algn="ctr"/>
            <a:r>
              <a:rPr lang="en-US" sz="3600" dirty="0" smtClean="0"/>
              <a:t>Setting a Meeting</a:t>
            </a:r>
            <a:endParaRPr lang="en-US" sz="3600" dirty="0"/>
          </a:p>
        </p:txBody>
      </p:sp>
    </p:spTree>
    <p:extLst>
      <p:ext uri="{BB962C8B-B14F-4D97-AF65-F5344CB8AC3E}">
        <p14:creationId xmlns:p14="http://schemas.microsoft.com/office/powerpoint/2010/main" val="814731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Example Email Notification of a Meeting</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219200"/>
            <a:ext cx="5920570" cy="4068762"/>
          </a:xfrm>
        </p:spPr>
      </p:pic>
    </p:spTree>
    <p:extLst>
      <p:ext uri="{BB962C8B-B14F-4D97-AF65-F5344CB8AC3E}">
        <p14:creationId xmlns:p14="http://schemas.microsoft.com/office/powerpoint/2010/main" val="566761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Example Email Notification of a Meeting Extension</a:t>
            </a:r>
            <a:endParaRPr lang="en-US" sz="2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219200"/>
            <a:ext cx="7086600" cy="4695073"/>
          </a:xfrm>
        </p:spPr>
      </p:pic>
    </p:spTree>
    <p:extLst>
      <p:ext uri="{BB962C8B-B14F-4D97-AF65-F5344CB8AC3E}">
        <p14:creationId xmlns:p14="http://schemas.microsoft.com/office/powerpoint/2010/main" val="2297397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fontScale="85000" lnSpcReduction="20000"/>
          </a:bodyPr>
          <a:lstStyle/>
          <a:p>
            <a:pPr marL="57150" lvl="1" indent="0">
              <a:buNone/>
              <a:tabLst>
                <a:tab pos="53975" algn="l"/>
              </a:tabLst>
            </a:pPr>
            <a:r>
              <a:rPr lang="en-US" sz="2400" b="1" dirty="0" smtClean="0"/>
              <a:t>After the grievance has been discussed, the labor relations designee will issue a response</a:t>
            </a:r>
          </a:p>
          <a:p>
            <a:pPr marL="57150" lvl="1" indent="0">
              <a:buNone/>
              <a:tabLst>
                <a:tab pos="53975" algn="l"/>
              </a:tabLst>
            </a:pPr>
            <a:endParaRPr lang="en-US" sz="1400" b="1" dirty="0" smtClean="0"/>
          </a:p>
          <a:p>
            <a:pPr lvl="1">
              <a:buClr>
                <a:srgbClr val="4B81CF"/>
              </a:buClr>
              <a:buFont typeface="Wingdings" charset="2"/>
              <a:buChar char="Ø"/>
            </a:pPr>
            <a:r>
              <a:rPr lang="en-US" sz="2400" b="1" dirty="0" smtClean="0"/>
              <a:t>Management/Arb Response Detail:</a:t>
            </a:r>
          </a:p>
          <a:p>
            <a:pPr lvl="2">
              <a:buClr>
                <a:srgbClr val="4B81CF"/>
              </a:buClr>
              <a:buFont typeface="Wingdings" charset="2"/>
              <a:buChar char="§"/>
            </a:pPr>
            <a:r>
              <a:rPr lang="en-US" sz="2200" dirty="0" smtClean="0"/>
              <a:t>Confirm attendance</a:t>
            </a:r>
          </a:p>
          <a:p>
            <a:pPr lvl="2">
              <a:buClr>
                <a:srgbClr val="4B81CF"/>
              </a:buClr>
              <a:buFont typeface="Wingdings" charset="2"/>
              <a:buChar char="§"/>
            </a:pPr>
            <a:r>
              <a:rPr lang="en-US" sz="2200" dirty="0" smtClean="0"/>
              <a:t>Confirm articles violated</a:t>
            </a:r>
          </a:p>
          <a:p>
            <a:pPr lvl="2">
              <a:buClr>
                <a:srgbClr val="4B81CF"/>
              </a:buClr>
              <a:buFont typeface="Wingdings" charset="2"/>
              <a:buChar char="§"/>
            </a:pPr>
            <a:r>
              <a:rPr lang="en-US" sz="2200" dirty="0" smtClean="0"/>
              <a:t>Summarize parties’ arguments</a:t>
            </a:r>
          </a:p>
          <a:p>
            <a:pPr lvl="2">
              <a:buClr>
                <a:srgbClr val="4B81CF"/>
              </a:buClr>
              <a:buFont typeface="Wingdings" charset="2"/>
              <a:buChar char="§"/>
            </a:pPr>
            <a:r>
              <a:rPr lang="en-US" sz="2200" dirty="0" smtClean="0"/>
              <a:t>List procedural defects</a:t>
            </a:r>
          </a:p>
          <a:p>
            <a:pPr lvl="2">
              <a:buClr>
                <a:srgbClr val="4B81CF"/>
              </a:buClr>
              <a:buFont typeface="Wingdings" charset="2"/>
              <a:buChar char="§"/>
            </a:pPr>
            <a:r>
              <a:rPr lang="en-US" sz="2200" dirty="0" smtClean="0"/>
              <a:t>Outline finding</a:t>
            </a:r>
          </a:p>
          <a:p>
            <a:pPr lvl="2">
              <a:buClr>
                <a:srgbClr val="4B81CF"/>
              </a:buClr>
              <a:buFont typeface="Wingdings" charset="2"/>
              <a:buChar char="§"/>
            </a:pPr>
            <a:endParaRPr lang="en-US" sz="1400" dirty="0" smtClean="0"/>
          </a:p>
          <a:p>
            <a:pPr lvl="1">
              <a:buClr>
                <a:srgbClr val="4B81CF"/>
              </a:buClr>
              <a:buFont typeface="Wingdings" charset="2"/>
              <a:buChar char="Ø"/>
            </a:pPr>
            <a:r>
              <a:rPr lang="en-US" sz="2400" b="1" dirty="0" smtClean="0"/>
              <a:t>Management/Arb Response:</a:t>
            </a:r>
          </a:p>
          <a:p>
            <a:pPr lvl="2">
              <a:buClr>
                <a:srgbClr val="4B81CF"/>
              </a:buClr>
              <a:buFont typeface="Wingdings" charset="2"/>
              <a:buChar char="§"/>
            </a:pPr>
            <a:r>
              <a:rPr lang="en-US" sz="2200" dirty="0" smtClean="0"/>
              <a:t>Settled (signed paperwork attached)</a:t>
            </a:r>
          </a:p>
          <a:p>
            <a:pPr lvl="2">
              <a:buClr>
                <a:srgbClr val="4B81CF"/>
              </a:buClr>
              <a:buFont typeface="Wingdings" charset="2"/>
              <a:buChar char="§"/>
            </a:pPr>
            <a:r>
              <a:rPr lang="en-US" sz="2200" dirty="0" smtClean="0"/>
              <a:t>Granted (specific </a:t>
            </a:r>
            <a:r>
              <a:rPr lang="en-US" sz="2200" dirty="0"/>
              <a:t>remedy </a:t>
            </a:r>
            <a:r>
              <a:rPr lang="en-US" sz="2200" dirty="0" smtClean="0"/>
              <a:t>is outlined)</a:t>
            </a:r>
          </a:p>
          <a:p>
            <a:pPr lvl="2">
              <a:buClr>
                <a:srgbClr val="4B81CF"/>
              </a:buClr>
              <a:buFont typeface="Wingdings" charset="2"/>
              <a:buChar char="§"/>
            </a:pPr>
            <a:r>
              <a:rPr lang="en-US" sz="2200" dirty="0" smtClean="0"/>
              <a:t>Denied</a:t>
            </a:r>
          </a:p>
          <a:p>
            <a:pPr lvl="2">
              <a:buClr>
                <a:srgbClr val="4B81CF"/>
              </a:buClr>
              <a:buFont typeface="Wingdings" charset="2"/>
              <a:buChar char="§"/>
            </a:pPr>
            <a:endParaRPr lang="en-US" sz="1400" dirty="0" smtClean="0"/>
          </a:p>
          <a:p>
            <a:pPr lvl="1">
              <a:buClr>
                <a:srgbClr val="4B81CF"/>
              </a:buClr>
              <a:buFont typeface="Wingdings" charset="2"/>
              <a:buChar char="Ø"/>
            </a:pPr>
            <a:r>
              <a:rPr lang="en-US" sz="2400" b="1" dirty="0" smtClean="0"/>
              <a:t>Management Respondent</a:t>
            </a:r>
          </a:p>
          <a:p>
            <a:endParaRPr lang="en-US" sz="2400" dirty="0"/>
          </a:p>
          <a:p>
            <a:pPr marL="109728" indent="0">
              <a:buNone/>
            </a:pPr>
            <a:endParaRPr lang="en-US" dirty="0"/>
          </a:p>
        </p:txBody>
      </p:sp>
      <p:sp>
        <p:nvSpPr>
          <p:cNvPr id="3" name="Title 2"/>
          <p:cNvSpPr>
            <a:spLocks noGrp="1"/>
          </p:cNvSpPr>
          <p:nvPr>
            <p:ph type="title"/>
          </p:nvPr>
        </p:nvSpPr>
        <p:spPr>
          <a:xfrm>
            <a:off x="457200" y="304800"/>
            <a:ext cx="8229600" cy="838200"/>
          </a:xfrm>
        </p:spPr>
        <p:txBody>
          <a:bodyPr>
            <a:normAutofit/>
          </a:bodyPr>
          <a:lstStyle/>
          <a:p>
            <a:pPr algn="ctr"/>
            <a:r>
              <a:rPr lang="en-US" sz="3600" dirty="0" smtClean="0"/>
              <a:t>Writing a Response</a:t>
            </a:r>
            <a:endParaRPr lang="en-US" sz="3600" dirty="0"/>
          </a:p>
        </p:txBody>
      </p:sp>
    </p:spTree>
    <p:extLst>
      <p:ext uri="{BB962C8B-B14F-4D97-AF65-F5344CB8AC3E}">
        <p14:creationId xmlns:p14="http://schemas.microsoft.com/office/powerpoint/2010/main" val="1373262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lgn="ctr">
              <a:buNone/>
            </a:pPr>
            <a:r>
              <a:rPr lang="en-US" sz="4000" dirty="0" smtClean="0"/>
              <a:t>OHgrievance.ohio.gov</a:t>
            </a:r>
            <a:endParaRPr lang="en-US" sz="4000" dirty="0"/>
          </a:p>
        </p:txBody>
      </p:sp>
      <p:sp>
        <p:nvSpPr>
          <p:cNvPr id="3" name="Title 2"/>
          <p:cNvSpPr>
            <a:spLocks noGrp="1"/>
          </p:cNvSpPr>
          <p:nvPr>
            <p:ph type="title"/>
          </p:nvPr>
        </p:nvSpPr>
        <p:spPr/>
        <p:txBody>
          <a:bodyPr/>
          <a:lstStyle/>
          <a:p>
            <a:pPr algn="ctr"/>
            <a:r>
              <a:rPr lang="en-US" dirty="0" smtClean="0"/>
              <a:t>Website Address</a:t>
            </a:r>
            <a:endParaRPr lang="en-US" dirty="0"/>
          </a:p>
        </p:txBody>
      </p:sp>
    </p:spTree>
    <p:extLst>
      <p:ext uri="{BB962C8B-B14F-4D97-AF65-F5344CB8AC3E}">
        <p14:creationId xmlns:p14="http://schemas.microsoft.com/office/powerpoint/2010/main" val="1502754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219200"/>
            <a:ext cx="7590507" cy="4525962"/>
          </a:xfrm>
        </p:spPr>
      </p:pic>
      <p:sp>
        <p:nvSpPr>
          <p:cNvPr id="3" name="Title 2"/>
          <p:cNvSpPr>
            <a:spLocks noGrp="1"/>
          </p:cNvSpPr>
          <p:nvPr>
            <p:ph type="title"/>
          </p:nvPr>
        </p:nvSpPr>
        <p:spPr/>
        <p:txBody>
          <a:bodyPr>
            <a:normAutofit/>
          </a:bodyPr>
          <a:lstStyle/>
          <a:p>
            <a:r>
              <a:rPr lang="en-US" sz="2400" dirty="0" smtClean="0"/>
              <a:t>Example Email Notification of Management Response</a:t>
            </a:r>
            <a:endParaRPr lang="en-US" sz="2400" dirty="0"/>
          </a:p>
        </p:txBody>
      </p:sp>
    </p:spTree>
    <p:extLst>
      <p:ext uri="{BB962C8B-B14F-4D97-AF65-F5344CB8AC3E}">
        <p14:creationId xmlns:p14="http://schemas.microsoft.com/office/powerpoint/2010/main" val="1641592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38200"/>
            <a:ext cx="8305800" cy="5562600"/>
          </a:xfrm>
        </p:spPr>
        <p:txBody>
          <a:bodyPr>
            <a:normAutofit fontScale="85000" lnSpcReduction="20000"/>
          </a:bodyPr>
          <a:lstStyle/>
          <a:p>
            <a:pPr marL="109728" lvl="0" indent="0">
              <a:buNone/>
            </a:pPr>
            <a:r>
              <a:rPr lang="en-US" sz="1800" b="1" dirty="0" smtClean="0"/>
              <a:t>Granted</a:t>
            </a:r>
          </a:p>
          <a:p>
            <a:r>
              <a:rPr lang="en-US" sz="1800" dirty="0" smtClean="0"/>
              <a:t>Management will outline specific remedy offered in the management response </a:t>
            </a:r>
          </a:p>
          <a:p>
            <a:r>
              <a:rPr lang="en-US" sz="1800" dirty="0" smtClean="0"/>
              <a:t>Grievance response will reflect “Granted” </a:t>
            </a:r>
          </a:p>
          <a:p>
            <a:r>
              <a:rPr lang="en-US" sz="1800" dirty="0" smtClean="0"/>
              <a:t>The grievant or Union will have up to five calendar days to appeal if remedy is not acceptable</a:t>
            </a:r>
          </a:p>
          <a:p>
            <a:r>
              <a:rPr lang="en-US" sz="1800" dirty="0" smtClean="0"/>
              <a:t>If no action is taken (i.e., not appealed), remedy offered will be considered acceptable and case will close</a:t>
            </a:r>
          </a:p>
          <a:p>
            <a:pPr marL="109728" indent="0">
              <a:buNone/>
            </a:pPr>
            <a:endParaRPr lang="en-US" sz="1400" dirty="0" smtClean="0"/>
          </a:p>
          <a:p>
            <a:pPr marL="109728" indent="0">
              <a:buNone/>
            </a:pPr>
            <a:r>
              <a:rPr lang="en-US" sz="1800" b="1" dirty="0" smtClean="0"/>
              <a:t>Settled</a:t>
            </a:r>
          </a:p>
          <a:p>
            <a:r>
              <a:rPr lang="en-US" sz="1800" dirty="0" smtClean="0"/>
              <a:t>Management will upload signed document that supports closure</a:t>
            </a:r>
          </a:p>
          <a:p>
            <a:r>
              <a:rPr lang="en-US" sz="1800" dirty="0" smtClean="0"/>
              <a:t>Grievance response will reflect “Settled” </a:t>
            </a:r>
          </a:p>
          <a:p>
            <a:r>
              <a:rPr lang="en-US" sz="1800" dirty="0" smtClean="0"/>
              <a:t>Grievance status will change to “Closed”</a:t>
            </a:r>
          </a:p>
          <a:p>
            <a:pPr marL="109728" indent="0">
              <a:buNone/>
            </a:pPr>
            <a:endParaRPr lang="en-US" sz="1500" b="1" dirty="0" smtClean="0"/>
          </a:p>
          <a:p>
            <a:pPr marL="109728" indent="0">
              <a:buNone/>
            </a:pPr>
            <a:r>
              <a:rPr lang="en-US" sz="1800" b="1" dirty="0" smtClean="0"/>
              <a:t>Denied</a:t>
            </a:r>
            <a:endParaRPr lang="en-US" sz="1800" b="1" dirty="0"/>
          </a:p>
          <a:p>
            <a:r>
              <a:rPr lang="en-US" sz="1800" dirty="0"/>
              <a:t>Management denies any violation of the contract and the grievance will remain open </a:t>
            </a:r>
          </a:p>
          <a:p>
            <a:r>
              <a:rPr lang="en-US" sz="1800" dirty="0"/>
              <a:t>Union may choose to appeal to subsequent </a:t>
            </a:r>
            <a:r>
              <a:rPr lang="en-US" sz="1800" dirty="0" smtClean="0"/>
              <a:t>step of the grievance appeal process </a:t>
            </a:r>
            <a:r>
              <a:rPr lang="en-US" sz="1800" dirty="0"/>
              <a:t>if the grievance is eligible</a:t>
            </a:r>
          </a:p>
          <a:p>
            <a:pPr marL="109728" indent="0">
              <a:buNone/>
            </a:pPr>
            <a:endParaRPr lang="en-US" sz="1400" b="1" dirty="0"/>
          </a:p>
          <a:p>
            <a:pPr marL="109728" indent="0">
              <a:buNone/>
            </a:pPr>
            <a:r>
              <a:rPr lang="en-US" sz="1800" b="1" dirty="0" smtClean="0"/>
              <a:t>Withdraw</a:t>
            </a:r>
            <a:r>
              <a:rPr lang="en-US" sz="1800" dirty="0" smtClean="0"/>
              <a:t>n</a:t>
            </a:r>
            <a:endParaRPr lang="en-US" sz="1800" dirty="0"/>
          </a:p>
          <a:p>
            <a:r>
              <a:rPr lang="en-US" sz="1800" dirty="0"/>
              <a:t>Only available to union members and representatives as determined by union Headquarters</a:t>
            </a:r>
          </a:p>
          <a:p>
            <a:r>
              <a:rPr lang="en-US" sz="1800" dirty="0" smtClean="0"/>
              <a:t>Grievance status will changed to “Closed”</a:t>
            </a:r>
            <a:endParaRPr lang="en-US" sz="1700" dirty="0"/>
          </a:p>
          <a:p>
            <a:pPr marL="109728" indent="0">
              <a:buNone/>
            </a:pPr>
            <a:endParaRPr lang="en-US" sz="1700" dirty="0"/>
          </a:p>
        </p:txBody>
      </p:sp>
      <p:sp>
        <p:nvSpPr>
          <p:cNvPr id="3" name="Title 2"/>
          <p:cNvSpPr>
            <a:spLocks noGrp="1"/>
          </p:cNvSpPr>
          <p:nvPr>
            <p:ph type="title"/>
          </p:nvPr>
        </p:nvSpPr>
        <p:spPr>
          <a:xfrm>
            <a:off x="457200" y="228600"/>
            <a:ext cx="8229600" cy="609600"/>
          </a:xfrm>
        </p:spPr>
        <p:txBody>
          <a:bodyPr>
            <a:normAutofit fontScale="90000"/>
          </a:bodyPr>
          <a:lstStyle/>
          <a:p>
            <a:pPr algn="ctr"/>
            <a:r>
              <a:rPr lang="en-US" sz="3500" dirty="0" smtClean="0"/>
              <a:t>Grievance Resolution</a:t>
            </a:r>
            <a:endParaRPr lang="en-US" sz="3500" dirty="0"/>
          </a:p>
        </p:txBody>
      </p:sp>
    </p:spTree>
    <p:extLst>
      <p:ext uri="{BB962C8B-B14F-4D97-AF65-F5344CB8AC3E}">
        <p14:creationId xmlns:p14="http://schemas.microsoft.com/office/powerpoint/2010/main" val="2241136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Autofit/>
          </a:bodyPr>
          <a:lstStyle/>
          <a:p>
            <a:pPr marL="109728" indent="0">
              <a:buNone/>
            </a:pPr>
            <a:r>
              <a:rPr lang="en-US" sz="2000" dirty="0"/>
              <a:t>1) Upon Denial</a:t>
            </a:r>
          </a:p>
          <a:p>
            <a:pPr marL="120650" lvl="1" indent="0">
              <a:buNone/>
            </a:pPr>
            <a:endParaRPr lang="en-US" sz="1200" dirty="0"/>
          </a:p>
          <a:p>
            <a:pPr marL="120650" lvl="1" indent="0">
              <a:buNone/>
            </a:pPr>
            <a:r>
              <a:rPr lang="en-US" sz="2000" dirty="0"/>
              <a:t>2) If </a:t>
            </a:r>
            <a:r>
              <a:rPr lang="en-US" sz="2000" dirty="0" smtClean="0"/>
              <a:t>meeting date,  </a:t>
            </a:r>
            <a:r>
              <a:rPr lang="en-US" sz="2000" dirty="0"/>
              <a:t>meeting extension date or response has been entered within 15 days of submission at step 1.  </a:t>
            </a:r>
            <a:endParaRPr lang="en-US" sz="2000" dirty="0" smtClean="0"/>
          </a:p>
          <a:p>
            <a:pPr marL="406400" lvl="1" indent="-285750">
              <a:buClr>
                <a:srgbClr val="4B81CF"/>
              </a:buClr>
              <a:buFont typeface="Wingdings" charset="2"/>
              <a:buChar char="Ø"/>
            </a:pPr>
            <a:r>
              <a:rPr lang="en-US" sz="2000" dirty="0" smtClean="0"/>
              <a:t>Only </a:t>
            </a:r>
            <a:r>
              <a:rPr lang="en-US" sz="2000" dirty="0"/>
              <a:t>applicable to OCSEA grievances sub-types that include reprimand or </a:t>
            </a:r>
            <a:r>
              <a:rPr lang="en-US" sz="2000" dirty="0" smtClean="0"/>
              <a:t>issues not </a:t>
            </a:r>
            <a:r>
              <a:rPr lang="en-US" sz="2000" dirty="0"/>
              <a:t>pertaining to layoff, non-selection or union leave.</a:t>
            </a:r>
          </a:p>
          <a:p>
            <a:pPr marL="120650" lvl="1" indent="0">
              <a:buNone/>
            </a:pPr>
            <a:endParaRPr lang="en-US" sz="1200" dirty="0"/>
          </a:p>
          <a:p>
            <a:pPr marL="120650" lvl="1" indent="0">
              <a:buNone/>
            </a:pPr>
            <a:r>
              <a:rPr lang="en-US" sz="2000" dirty="0"/>
              <a:t>3) If no </a:t>
            </a:r>
            <a:r>
              <a:rPr lang="en-US" sz="2000" dirty="0" smtClean="0"/>
              <a:t>meeting date, meeting extension </a:t>
            </a:r>
            <a:r>
              <a:rPr lang="en-US" sz="2000" dirty="0"/>
              <a:t>date or response has been entered within 50 days of submission or appeal at step 2.</a:t>
            </a:r>
          </a:p>
          <a:p>
            <a:pPr marL="120650" lvl="1" indent="0">
              <a:buNone/>
            </a:pPr>
            <a:endParaRPr lang="en-US" sz="1200" b="1" dirty="0" smtClean="0"/>
          </a:p>
          <a:p>
            <a:pPr marL="120650" lvl="1" indent="0" algn="ctr">
              <a:buNone/>
            </a:pPr>
            <a:r>
              <a:rPr lang="en-US" sz="2000" b="1" dirty="0" smtClean="0">
                <a:solidFill>
                  <a:srgbClr val="4B81CF"/>
                </a:solidFill>
              </a:rPr>
              <a:t>Cases </a:t>
            </a:r>
            <a:r>
              <a:rPr lang="en-US" sz="2000" b="1" dirty="0">
                <a:solidFill>
                  <a:srgbClr val="4B81CF"/>
                </a:solidFill>
              </a:rPr>
              <a:t>will close if no action has been taken within 30 days of activation of the appeal button.</a:t>
            </a:r>
          </a:p>
        </p:txBody>
      </p:sp>
      <p:sp>
        <p:nvSpPr>
          <p:cNvPr id="3" name="Title 2"/>
          <p:cNvSpPr>
            <a:spLocks noGrp="1"/>
          </p:cNvSpPr>
          <p:nvPr>
            <p:ph type="title"/>
          </p:nvPr>
        </p:nvSpPr>
        <p:spPr>
          <a:xfrm>
            <a:off x="457200" y="152400"/>
            <a:ext cx="8229600" cy="990600"/>
          </a:xfrm>
        </p:spPr>
        <p:txBody>
          <a:bodyPr>
            <a:normAutofit/>
          </a:bodyPr>
          <a:lstStyle/>
          <a:p>
            <a:pPr algn="ctr"/>
            <a:r>
              <a:rPr lang="en-US" sz="3600" dirty="0" smtClean="0"/>
              <a:t>Appeal Activation</a:t>
            </a:r>
            <a:endParaRPr lang="en-US" sz="3600" dirty="0"/>
          </a:p>
        </p:txBody>
      </p:sp>
    </p:spTree>
    <p:extLst>
      <p:ext uri="{BB962C8B-B14F-4D97-AF65-F5344CB8AC3E}">
        <p14:creationId xmlns:p14="http://schemas.microsoft.com/office/powerpoint/2010/main" val="3151715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Autofit/>
          </a:bodyPr>
          <a:lstStyle/>
          <a:p>
            <a:pPr marL="109728" indent="0">
              <a:buNone/>
            </a:pPr>
            <a:r>
              <a:rPr lang="en-US" sz="1800" b="1" dirty="0" smtClean="0"/>
              <a:t>Grievance forms cannot be modified once submitted  unless the grievance is eligible for two agency appeal meetings</a:t>
            </a:r>
          </a:p>
          <a:p>
            <a:r>
              <a:rPr lang="en-US" sz="1800" b="1" dirty="0" smtClean="0"/>
              <a:t>OCSEA Issue grievances not pertaining to layoff or non-selection</a:t>
            </a:r>
          </a:p>
          <a:p>
            <a:r>
              <a:rPr lang="en-US" sz="1800" b="1" dirty="0" smtClean="0"/>
              <a:t>OCSEA Written reprimands</a:t>
            </a:r>
          </a:p>
          <a:p>
            <a:r>
              <a:rPr lang="en-US" sz="1800" b="1" dirty="0" smtClean="0"/>
              <a:t>The union may make modifications  to the remedy requested or articles cited when appealing the grievance from step 1 to step 2</a:t>
            </a:r>
          </a:p>
          <a:p>
            <a:pPr marL="109728" indent="0">
              <a:buNone/>
            </a:pPr>
            <a:endParaRPr lang="en-US" sz="2000" b="1" dirty="0"/>
          </a:p>
          <a:p>
            <a:pPr marL="109728" indent="0">
              <a:buNone/>
            </a:pPr>
            <a:r>
              <a:rPr lang="en-US" sz="1800" b="1" dirty="0" smtClean="0"/>
              <a:t>If additional contract articles are cited or remedy is modified during the step 2 meeting, union must notify labor designee during the meeting and submit attachment to grievance within 24 hours of step 2 meeting</a:t>
            </a:r>
          </a:p>
        </p:txBody>
      </p:sp>
      <p:sp>
        <p:nvSpPr>
          <p:cNvPr id="3" name="Title 2"/>
          <p:cNvSpPr>
            <a:spLocks noGrp="1"/>
          </p:cNvSpPr>
          <p:nvPr>
            <p:ph type="title"/>
          </p:nvPr>
        </p:nvSpPr>
        <p:spPr>
          <a:xfrm>
            <a:off x="457200" y="152400"/>
            <a:ext cx="8229600" cy="990600"/>
          </a:xfrm>
        </p:spPr>
        <p:txBody>
          <a:bodyPr>
            <a:normAutofit/>
          </a:bodyPr>
          <a:lstStyle/>
          <a:p>
            <a:pPr algn="ctr"/>
            <a:r>
              <a:rPr lang="en-US" sz="3600" dirty="0" smtClean="0"/>
              <a:t>Modifying Grievances</a:t>
            </a:r>
            <a:endParaRPr lang="en-US" sz="3600" dirty="0"/>
          </a:p>
        </p:txBody>
      </p:sp>
    </p:spTree>
    <p:extLst>
      <p:ext uri="{BB962C8B-B14F-4D97-AF65-F5344CB8AC3E}">
        <p14:creationId xmlns:p14="http://schemas.microsoft.com/office/powerpoint/2010/main" val="2179110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Mediation and Arbitration</a:t>
            </a:r>
            <a:br>
              <a:rPr lang="en-US" dirty="0" smtClean="0"/>
            </a:br>
            <a:endParaRPr lang="en-US" dirty="0"/>
          </a:p>
        </p:txBody>
      </p:sp>
    </p:spTree>
    <p:extLst>
      <p:ext uri="{BB962C8B-B14F-4D97-AF65-F5344CB8AC3E}">
        <p14:creationId xmlns:p14="http://schemas.microsoft.com/office/powerpoint/2010/main" val="1833416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09728" indent="0"/>
            <a:r>
              <a:rPr lang="en-US" dirty="0" smtClean="0"/>
              <a:t>Scheduling Proposal </a:t>
            </a:r>
            <a:r>
              <a:rPr lang="en-US" dirty="0"/>
              <a:t>from the Union</a:t>
            </a:r>
          </a:p>
        </p:txBody>
      </p:sp>
      <p:sp>
        <p:nvSpPr>
          <p:cNvPr id="3" name="Text Placeholder 2"/>
          <p:cNvSpPr>
            <a:spLocks noGrp="1"/>
          </p:cNvSpPr>
          <p:nvPr>
            <p:ph type="body" idx="1"/>
          </p:nvPr>
        </p:nvSpPr>
        <p:spPr/>
        <p:txBody>
          <a:bodyPr>
            <a:normAutofit lnSpcReduction="10000"/>
          </a:bodyPr>
          <a:lstStyle/>
          <a:p>
            <a:r>
              <a:rPr lang="en-US" dirty="0" smtClean="0"/>
              <a:t>Resolution Event Proposal from the Union</a:t>
            </a:r>
            <a:endParaRPr lang="en-US" dirty="0"/>
          </a:p>
        </p:txBody>
      </p:sp>
      <p:sp>
        <p:nvSpPr>
          <p:cNvPr id="6" name="Content Placeholder 5"/>
          <p:cNvSpPr>
            <a:spLocks noGrp="1"/>
          </p:cNvSpPr>
          <p:nvPr>
            <p:ph sz="quarter" idx="4"/>
          </p:nvPr>
        </p:nvSpPr>
        <p:spPr>
          <a:xfrm>
            <a:off x="4645025" y="1444294"/>
            <a:ext cx="4041775" cy="5261306"/>
          </a:xfrm>
          <a:solidFill>
            <a:schemeClr val="bg1">
              <a:lumMod val="75000"/>
            </a:schemeClr>
          </a:solidFill>
        </p:spPr>
        <p:txBody>
          <a:bodyPr>
            <a:normAutofit/>
          </a:bodyPr>
          <a:lstStyle/>
          <a:p>
            <a:pPr marL="109728" indent="0">
              <a:buNone/>
            </a:pPr>
            <a:r>
              <a:rPr lang="en-US" sz="2600" b="1" dirty="0"/>
              <a:t>Union </a:t>
            </a:r>
            <a:r>
              <a:rPr lang="en-US" sz="2600" b="1" dirty="0" smtClean="0"/>
              <a:t>Headquarters will </a:t>
            </a:r>
            <a:r>
              <a:rPr lang="en-US" sz="2600" b="1" dirty="0"/>
              <a:t>submit </a:t>
            </a:r>
            <a:r>
              <a:rPr lang="en-US" sz="2600" b="1" dirty="0" smtClean="0"/>
              <a:t>mediation and arbitration requests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4411579" cy="524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1458884"/>
            <a:ext cx="1752600" cy="21544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800" dirty="0" smtClean="0"/>
              <a:t>Grievance Number and Name</a:t>
            </a:r>
            <a:endParaRPr lang="en-US" sz="800" dirty="0"/>
          </a:p>
        </p:txBody>
      </p:sp>
      <p:sp>
        <p:nvSpPr>
          <p:cNvPr id="9" name="TextBox 8"/>
          <p:cNvSpPr txBox="1"/>
          <p:nvPr/>
        </p:nvSpPr>
        <p:spPr>
          <a:xfrm>
            <a:off x="914400" y="2105891"/>
            <a:ext cx="1752600" cy="21544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800" dirty="0" smtClean="0"/>
              <a:t>Grievance Number and Name</a:t>
            </a:r>
            <a:endParaRPr lang="en-US" sz="800" dirty="0"/>
          </a:p>
        </p:txBody>
      </p:sp>
      <p:sp>
        <p:nvSpPr>
          <p:cNvPr id="11" name="TextBox 10"/>
          <p:cNvSpPr txBox="1"/>
          <p:nvPr/>
        </p:nvSpPr>
        <p:spPr>
          <a:xfrm>
            <a:off x="3195551" y="1973574"/>
            <a:ext cx="1076498" cy="21544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800" dirty="0" smtClean="0"/>
              <a:t>OCB Scheduler</a:t>
            </a:r>
            <a:endParaRPr lang="en-US" sz="800" dirty="0"/>
          </a:p>
        </p:txBody>
      </p:sp>
      <p:sp>
        <p:nvSpPr>
          <p:cNvPr id="13" name="TextBox 12"/>
          <p:cNvSpPr txBox="1"/>
          <p:nvPr/>
        </p:nvSpPr>
        <p:spPr>
          <a:xfrm>
            <a:off x="990600" y="3200400"/>
            <a:ext cx="1367589" cy="21544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800" dirty="0" smtClean="0"/>
              <a:t>Proposed Arbitrators</a:t>
            </a:r>
            <a:endParaRPr lang="en-US" sz="800" dirty="0"/>
          </a:p>
        </p:txBody>
      </p:sp>
      <p:sp>
        <p:nvSpPr>
          <p:cNvPr id="15" name="TextBox 14"/>
          <p:cNvSpPr txBox="1"/>
          <p:nvPr/>
        </p:nvSpPr>
        <p:spPr>
          <a:xfrm>
            <a:off x="990600" y="5123067"/>
            <a:ext cx="1367589" cy="33855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800" dirty="0" smtClean="0"/>
              <a:t>Union First Chair and Union Second Chair</a:t>
            </a:r>
            <a:endParaRPr lang="en-US" sz="800" dirty="0"/>
          </a:p>
        </p:txBody>
      </p:sp>
    </p:spTree>
    <p:extLst>
      <p:ext uri="{BB962C8B-B14F-4D97-AF65-F5344CB8AC3E}">
        <p14:creationId xmlns:p14="http://schemas.microsoft.com/office/powerpoint/2010/main" val="1956282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Issues &amp; Questions</a:t>
            </a:r>
            <a:endParaRPr lang="en-US" dirty="0"/>
          </a:p>
        </p:txBody>
      </p:sp>
    </p:spTree>
    <p:extLst>
      <p:ext uri="{BB962C8B-B14F-4D97-AF65-F5344CB8AC3E}">
        <p14:creationId xmlns:p14="http://schemas.microsoft.com/office/powerpoint/2010/main" val="678911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Issues/Questions</a:t>
            </a:r>
            <a:endParaRPr lang="en-US" dirty="0"/>
          </a:p>
        </p:txBody>
      </p:sp>
      <p:sp>
        <p:nvSpPr>
          <p:cNvPr id="7" name="TextBox 6"/>
          <p:cNvSpPr txBox="1"/>
          <p:nvPr/>
        </p:nvSpPr>
        <p:spPr>
          <a:xfrm>
            <a:off x="331433" y="4419600"/>
            <a:ext cx="8328733" cy="1754326"/>
          </a:xfrm>
          <a:prstGeom prst="rect">
            <a:avLst/>
          </a:prstGeom>
          <a:noFill/>
        </p:spPr>
        <p:txBody>
          <a:bodyPr wrap="square" rtlCol="0">
            <a:spAutoFit/>
          </a:bodyPr>
          <a:lstStyle/>
          <a:p>
            <a:r>
              <a:rPr lang="en-US" dirty="0" smtClean="0"/>
              <a:t>Additional tab available to union representatives to notify system administrator of functionality concerns with the system 	</a:t>
            </a:r>
          </a:p>
          <a:p>
            <a:pPr marL="511175" indent="-285750">
              <a:buClr>
                <a:srgbClr val="4B81CF"/>
              </a:buClr>
              <a:buFont typeface="Wingdings" charset="2"/>
              <a:buChar char="Ø"/>
            </a:pPr>
            <a:r>
              <a:rPr lang="en-US" dirty="0" smtClean="0"/>
              <a:t>Only intended to trouble shoot issues related to use of the system or add/remove representatives</a:t>
            </a:r>
          </a:p>
          <a:p>
            <a:endParaRPr lang="en-US" dirty="0">
              <a:solidFill>
                <a:srgbClr val="FF0000"/>
              </a:solidFill>
            </a:endParaRPr>
          </a:p>
          <a:p>
            <a:pPr lvl="2" algn="ctr"/>
            <a:r>
              <a:rPr lang="en-US" dirty="0" smtClean="0">
                <a:solidFill>
                  <a:srgbClr val="FF0000"/>
                </a:solidFill>
              </a:rPr>
              <a:t>Click</a:t>
            </a:r>
            <a:r>
              <a:rPr lang="en-US" dirty="0" smtClean="0"/>
              <a:t> the Issues/Questions Tab, Create New Issue/Question</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 t="16832" r="4232" b="50000"/>
          <a:stretch/>
        </p:blipFill>
        <p:spPr bwMode="auto">
          <a:xfrm>
            <a:off x="228600" y="1676400"/>
            <a:ext cx="8737172"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2286000" y="1295400"/>
            <a:ext cx="685800" cy="4904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10000" y="2252133"/>
            <a:ext cx="685800" cy="6815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0169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5181600"/>
            <a:ext cx="7481887" cy="762000"/>
          </a:xfrm>
        </p:spPr>
        <p:txBody>
          <a:bodyPr>
            <a:normAutofit fontScale="90000"/>
          </a:bodyPr>
          <a:lstStyle/>
          <a:p>
            <a:pPr algn="l"/>
            <a:r>
              <a:rPr lang="en-US" sz="2400" dirty="0" smtClean="0">
                <a:solidFill>
                  <a:schemeClr val="tx1"/>
                </a:solidFill>
              </a:rPr>
              <a:t>Provide short name of issue and detailed description of the question or issue</a:t>
            </a:r>
            <a:endParaRPr lang="en-US" sz="2400" dirty="0">
              <a:solidFill>
                <a:schemeClr val="tx1"/>
              </a:solidFill>
            </a:endParaRPr>
          </a:p>
        </p:txBody>
      </p:sp>
      <p:sp>
        <p:nvSpPr>
          <p:cNvPr id="6" name="Text Placeholder 5"/>
          <p:cNvSpPr>
            <a:spLocks noGrp="1"/>
          </p:cNvSpPr>
          <p:nvPr>
            <p:ph type="body" idx="4294967295"/>
          </p:nvPr>
        </p:nvSpPr>
        <p:spPr>
          <a:xfrm>
            <a:off x="685800" y="6001984"/>
            <a:ext cx="8534400" cy="858838"/>
          </a:xfrm>
        </p:spPr>
        <p:txBody>
          <a:bodyPr>
            <a:normAutofit/>
          </a:bodyPr>
          <a:lstStyle/>
          <a:p>
            <a:pPr marL="109728" indent="0" algn="ctr">
              <a:buNone/>
            </a:pPr>
            <a:r>
              <a:rPr lang="en-US" sz="2400" dirty="0" smtClean="0">
                <a:solidFill>
                  <a:srgbClr val="FF0000"/>
                </a:solidFill>
              </a:rPr>
              <a:t>Click</a:t>
            </a:r>
            <a:r>
              <a:rPr lang="en-US" sz="2400" dirty="0" smtClean="0"/>
              <a:t> Save</a:t>
            </a:r>
            <a:endParaRPr lang="en-US" sz="24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98" t="17045" r="7172" b="22180"/>
          <a:stretch/>
        </p:blipFill>
        <p:spPr bwMode="auto">
          <a:xfrm>
            <a:off x="838200" y="533400"/>
            <a:ext cx="757694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219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38" b="29111"/>
          <a:stretch/>
        </p:blipFill>
        <p:spPr bwMode="auto">
          <a:xfrm>
            <a:off x="338666" y="441960"/>
            <a:ext cx="8424334" cy="496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endParaRPr lang="en-US"/>
          </a:p>
        </p:txBody>
      </p:sp>
      <p:sp>
        <p:nvSpPr>
          <p:cNvPr id="6" name="TextBox 5"/>
          <p:cNvSpPr txBox="1"/>
          <p:nvPr/>
        </p:nvSpPr>
        <p:spPr>
          <a:xfrm>
            <a:off x="2362200" y="5181600"/>
            <a:ext cx="6400800" cy="923330"/>
          </a:xfrm>
          <a:prstGeom prst="rect">
            <a:avLst/>
          </a:prstGeom>
          <a:noFill/>
        </p:spPr>
        <p:txBody>
          <a:bodyPr wrap="square" rtlCol="0">
            <a:spAutoFit/>
          </a:bodyPr>
          <a:lstStyle/>
          <a:p>
            <a:pPr marL="285750" indent="-285750">
              <a:buClr>
                <a:srgbClr val="4B81CF"/>
              </a:buClr>
              <a:buFont typeface="Wingdings" charset="2"/>
              <a:buChar char="Ø"/>
            </a:pPr>
            <a:r>
              <a:rPr lang="en-US" dirty="0"/>
              <a:t>Notification e-mail that issue/question  sent directly to system </a:t>
            </a:r>
            <a:r>
              <a:rPr lang="en-US" dirty="0" smtClean="0"/>
              <a:t>administrator.</a:t>
            </a:r>
          </a:p>
          <a:p>
            <a:pPr marL="285750" indent="-285750">
              <a:buClr>
                <a:srgbClr val="4B81CF"/>
              </a:buClr>
              <a:buFont typeface="Wingdings" charset="2"/>
              <a:buChar char="Ø"/>
            </a:pPr>
            <a:r>
              <a:rPr lang="en-US" dirty="0" smtClean="0"/>
              <a:t>Notification </a:t>
            </a:r>
            <a:r>
              <a:rPr lang="en-US" dirty="0"/>
              <a:t>e-mail that issue/question resolved.</a:t>
            </a:r>
          </a:p>
        </p:txBody>
      </p:sp>
    </p:spTree>
    <p:extLst>
      <p:ext uri="{BB962C8B-B14F-4D97-AF65-F5344CB8AC3E}">
        <p14:creationId xmlns:p14="http://schemas.microsoft.com/office/powerpoint/2010/main" val="3099200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600200"/>
          </a:xfrm>
        </p:spPr>
        <p:txBody>
          <a:bodyPr>
            <a:noAutofit/>
          </a:bodyPr>
          <a:lstStyle/>
          <a:p>
            <a:pPr lvl="0" algn="ctr"/>
            <a:r>
              <a:rPr lang="en-US" sz="2800" dirty="0" smtClean="0"/>
              <a:t/>
            </a:r>
            <a:br>
              <a:rPr lang="en-US" sz="2800" dirty="0" smtClean="0"/>
            </a:br>
            <a:r>
              <a:rPr lang="en-US" sz="2800" dirty="0" smtClean="0"/>
              <a:t/>
            </a:r>
            <a:br>
              <a:rPr lang="en-US" sz="2800" dirty="0" smtClean="0"/>
            </a:br>
            <a:r>
              <a:rPr lang="en-US" sz="2800" dirty="0">
                <a:effectLst/>
              </a:rPr>
              <a:t/>
            </a:r>
            <a:br>
              <a:rPr lang="en-US" sz="2800" dirty="0">
                <a:effectLst/>
              </a:rPr>
            </a:br>
            <a:endParaRPr lang="en-US" sz="28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44" y="304800"/>
            <a:ext cx="8991600" cy="3124200"/>
          </a:xfrm>
        </p:spPr>
      </p:pic>
      <p:sp>
        <p:nvSpPr>
          <p:cNvPr id="8" name="TextBox 7"/>
          <p:cNvSpPr txBox="1"/>
          <p:nvPr/>
        </p:nvSpPr>
        <p:spPr>
          <a:xfrm>
            <a:off x="1155071" y="3581400"/>
            <a:ext cx="6553200" cy="1569660"/>
          </a:xfrm>
          <a:prstGeom prst="rect">
            <a:avLst/>
          </a:prstGeom>
          <a:noFill/>
        </p:spPr>
        <p:txBody>
          <a:bodyPr wrap="square" rtlCol="0">
            <a:spAutoFit/>
          </a:bodyPr>
          <a:lstStyle/>
          <a:p>
            <a:pPr lvl="0" algn="ctr">
              <a:buClr>
                <a:schemeClr val="accent1"/>
              </a:buClr>
            </a:pPr>
            <a:r>
              <a:rPr lang="en-US" sz="2400" dirty="0" smtClean="0"/>
              <a:t>When logging in for the first time, please select “New User”</a:t>
            </a:r>
          </a:p>
          <a:p>
            <a:pPr lvl="0">
              <a:buClr>
                <a:schemeClr val="accent1"/>
              </a:buClr>
            </a:pPr>
            <a:endParaRPr lang="en-US" sz="2400" dirty="0"/>
          </a:p>
          <a:p>
            <a:pPr lvl="0">
              <a:buClr>
                <a:schemeClr val="accent1"/>
              </a:buClr>
            </a:pPr>
            <a:endParaRPr lang="en-US" sz="2400" dirty="0"/>
          </a:p>
        </p:txBody>
      </p:sp>
      <p:sp>
        <p:nvSpPr>
          <p:cNvPr id="2" name="Oval 1"/>
          <p:cNvSpPr/>
          <p:nvPr/>
        </p:nvSpPr>
        <p:spPr>
          <a:xfrm>
            <a:off x="5562600" y="16764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8005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829761"/>
          </a:xfrm>
        </p:spPr>
        <p:txBody>
          <a:bodyPr>
            <a:normAutofit/>
          </a:bodyPr>
          <a:lstStyle/>
          <a:p>
            <a:pPr algn="ctr"/>
            <a:r>
              <a:rPr lang="en-US" sz="7200" dirty="0" smtClean="0"/>
              <a:t>Thank You</a:t>
            </a:r>
            <a:endParaRPr lang="en-US" sz="72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16447" y="3352800"/>
            <a:ext cx="3124200" cy="8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40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Autofit/>
          </a:bodyPr>
          <a:lstStyle/>
          <a:p>
            <a:pPr lvl="0" algn="ctr"/>
            <a:r>
              <a:rPr lang="en-US" sz="2800" dirty="0" smtClean="0"/>
              <a:t/>
            </a:r>
            <a:br>
              <a:rPr lang="en-US" sz="2800" dirty="0" smtClean="0"/>
            </a:br>
            <a:r>
              <a:rPr lang="en-US" sz="2800" dirty="0" smtClean="0"/>
              <a:t/>
            </a:r>
            <a:br>
              <a:rPr lang="en-US" sz="2800" dirty="0" smtClean="0"/>
            </a:br>
            <a:r>
              <a:rPr lang="en-US" sz="2800" dirty="0" smtClean="0"/>
              <a:t>New User</a:t>
            </a:r>
            <a:br>
              <a:rPr lang="en-US" sz="2800" dirty="0" smtClean="0"/>
            </a:br>
            <a:r>
              <a:rPr lang="en-US" sz="2000" dirty="0">
                <a:effectLst/>
              </a:rPr>
              <a:t/>
            </a:r>
            <a:br>
              <a:rPr lang="en-US" sz="2000" dirty="0">
                <a:effectLst/>
              </a:rPr>
            </a:br>
            <a:r>
              <a:rPr lang="en-US" sz="2800" dirty="0">
                <a:effectLst/>
              </a:rPr>
              <a:t/>
            </a:r>
            <a:br>
              <a:rPr lang="en-US" sz="2800" dirty="0">
                <a:effectLst/>
              </a:rPr>
            </a:br>
            <a:endParaRPr lang="en-US" sz="2800" dirty="0"/>
          </a:p>
        </p:txBody>
      </p:sp>
      <p:sp>
        <p:nvSpPr>
          <p:cNvPr id="8" name="TextBox 7"/>
          <p:cNvSpPr txBox="1"/>
          <p:nvPr/>
        </p:nvSpPr>
        <p:spPr>
          <a:xfrm>
            <a:off x="1371600" y="3276600"/>
            <a:ext cx="6553200" cy="3046988"/>
          </a:xfrm>
          <a:prstGeom prst="rect">
            <a:avLst/>
          </a:prstGeom>
          <a:noFill/>
        </p:spPr>
        <p:txBody>
          <a:bodyPr wrap="square" rtlCol="0">
            <a:spAutoFit/>
          </a:bodyPr>
          <a:lstStyle/>
          <a:p>
            <a:pPr marL="285750" lvl="0" indent="-285750">
              <a:buClr>
                <a:srgbClr val="4B81CF"/>
              </a:buClr>
              <a:buFont typeface="Wingdings" charset="2"/>
              <a:buChar char="Ø"/>
            </a:pPr>
            <a:r>
              <a:rPr lang="en-US" sz="1600" dirty="0" smtClean="0"/>
              <a:t>Must </a:t>
            </a:r>
            <a:r>
              <a:rPr lang="en-US" sz="1600" dirty="0"/>
              <a:t>enter State of Ohio </a:t>
            </a:r>
            <a:r>
              <a:rPr lang="en-US" sz="1600" dirty="0" smtClean="0"/>
              <a:t>User ID</a:t>
            </a:r>
          </a:p>
          <a:p>
            <a:pPr marL="285750" indent="-285750">
              <a:buClr>
                <a:srgbClr val="4B81CF"/>
              </a:buClr>
              <a:buFont typeface="Wingdings" charset="2"/>
              <a:buChar char="Ø"/>
            </a:pPr>
            <a:endParaRPr lang="en-US" sz="1600" dirty="0" smtClean="0"/>
          </a:p>
          <a:p>
            <a:pPr marL="285750" indent="-285750">
              <a:buClr>
                <a:srgbClr val="4B81CF"/>
              </a:buClr>
              <a:buFont typeface="Wingdings" charset="2"/>
              <a:buChar char="Ø"/>
            </a:pPr>
            <a:r>
              <a:rPr lang="en-US" sz="1600" dirty="0" smtClean="0"/>
              <a:t>Must enter the recognized State of Ohio Email address </a:t>
            </a:r>
          </a:p>
          <a:p>
            <a:pPr marL="742950" lvl="1" indent="-285750">
              <a:buClr>
                <a:srgbClr val="4B81CF"/>
              </a:buClr>
              <a:buFont typeface="Wingdings" charset="2"/>
              <a:buChar char="Ø"/>
            </a:pPr>
            <a:r>
              <a:rPr lang="en-US" sz="1600" dirty="0" smtClean="0"/>
              <a:t>If email address submitted is not recognized as email on OAKS, an error message will advise the user he/she cannot file and to contact union representative</a:t>
            </a:r>
          </a:p>
          <a:p>
            <a:pPr marL="742950" lvl="1" indent="-285750">
              <a:buClr>
                <a:srgbClr val="4B81CF"/>
              </a:buClr>
              <a:buFont typeface="Wingdings" charset="2"/>
              <a:buChar char="Ø"/>
            </a:pPr>
            <a:r>
              <a:rPr lang="en-US" sz="1600" dirty="0" smtClean="0"/>
              <a:t>If user does not have an email address</a:t>
            </a:r>
            <a:r>
              <a:rPr lang="en-US" sz="1600" dirty="0"/>
              <a:t>, an error message will advise the user he/she cannot file and to contact union </a:t>
            </a:r>
            <a:r>
              <a:rPr lang="en-US" sz="1600" dirty="0" smtClean="0"/>
              <a:t>representative</a:t>
            </a:r>
          </a:p>
          <a:p>
            <a:pPr marL="742950" lvl="1" indent="-285750">
              <a:buClr>
                <a:srgbClr val="4B81CF"/>
              </a:buClr>
              <a:buFont typeface="Wingdings" charset="2"/>
              <a:buChar char="Ø"/>
            </a:pPr>
            <a:endParaRPr lang="en-US" sz="1600" dirty="0"/>
          </a:p>
          <a:p>
            <a:pPr marL="285750" indent="-285750">
              <a:buClr>
                <a:srgbClr val="4B81CF"/>
              </a:buClr>
              <a:buFont typeface="Wingdings" charset="2"/>
              <a:buChar char="Ø"/>
            </a:pPr>
            <a:r>
              <a:rPr lang="en-US" sz="1600" dirty="0" smtClean="0"/>
              <a:t>Must create a password that is 8 characters long</a:t>
            </a:r>
          </a:p>
          <a:p>
            <a:endParaRPr lang="en-US" sz="1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315200" cy="237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189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t>Forgot Password?</a:t>
            </a:r>
            <a:endParaRPr lang="en-US" sz="2800" dirty="0"/>
          </a:p>
        </p:txBody>
      </p:sp>
      <p:sp>
        <p:nvSpPr>
          <p:cNvPr id="11" name="TextBox 10"/>
          <p:cNvSpPr txBox="1"/>
          <p:nvPr/>
        </p:nvSpPr>
        <p:spPr>
          <a:xfrm>
            <a:off x="1004711" y="5073710"/>
            <a:ext cx="6553200" cy="400110"/>
          </a:xfrm>
          <a:prstGeom prst="rect">
            <a:avLst/>
          </a:prstGeom>
          <a:noFill/>
        </p:spPr>
        <p:txBody>
          <a:bodyPr wrap="square" rtlCol="0">
            <a:spAutoFit/>
          </a:bodyPr>
          <a:lstStyle/>
          <a:p>
            <a:r>
              <a:rPr lang="en-US" sz="2000" dirty="0" smtClean="0">
                <a:solidFill>
                  <a:srgbClr val="FF0000"/>
                </a:solidFill>
              </a:rPr>
              <a:t>Click</a:t>
            </a:r>
            <a:r>
              <a:rPr lang="en-US" sz="2000" dirty="0" smtClean="0"/>
              <a:t> on “Forgot Your Password”</a:t>
            </a:r>
            <a:endParaRPr lang="en-US" sz="2000"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326193"/>
            <a:ext cx="8229600" cy="3787351"/>
          </a:xfrm>
        </p:spPr>
      </p:pic>
      <p:sp>
        <p:nvSpPr>
          <p:cNvPr id="10" name="Right Arrow 9"/>
          <p:cNvSpPr/>
          <p:nvPr/>
        </p:nvSpPr>
        <p:spPr>
          <a:xfrm>
            <a:off x="4250267" y="3386667"/>
            <a:ext cx="6096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038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68839"/>
            <a:ext cx="8229600" cy="3558322"/>
          </a:xfrm>
        </p:spPr>
      </p:pic>
      <p:sp>
        <p:nvSpPr>
          <p:cNvPr id="3" name="Title 2"/>
          <p:cNvSpPr>
            <a:spLocks noGrp="1"/>
          </p:cNvSpPr>
          <p:nvPr>
            <p:ph type="title"/>
          </p:nvPr>
        </p:nvSpPr>
        <p:spPr/>
        <p:txBody>
          <a:bodyPr>
            <a:normAutofit/>
          </a:bodyPr>
          <a:lstStyle/>
          <a:p>
            <a:pPr algn="ctr"/>
            <a:r>
              <a:rPr lang="en-US" sz="2800" dirty="0"/>
              <a:t>Forgot Password?</a:t>
            </a:r>
          </a:p>
        </p:txBody>
      </p:sp>
      <p:sp>
        <p:nvSpPr>
          <p:cNvPr id="5" name="Left Arrow 4"/>
          <p:cNvSpPr/>
          <p:nvPr/>
        </p:nvSpPr>
        <p:spPr>
          <a:xfrm>
            <a:off x="6248400" y="2895600"/>
            <a:ext cx="609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757424"/>
            <a:ext cx="7239000" cy="369332"/>
          </a:xfrm>
          <a:prstGeom prst="rect">
            <a:avLst/>
          </a:prstGeom>
          <a:noFill/>
        </p:spPr>
        <p:txBody>
          <a:bodyPr wrap="square" rtlCol="0">
            <a:spAutoFit/>
          </a:bodyPr>
          <a:lstStyle/>
          <a:p>
            <a:r>
              <a:rPr lang="en-US" dirty="0" smtClean="0"/>
              <a:t>Enter STATE OF OHIO ID and </a:t>
            </a:r>
            <a:r>
              <a:rPr lang="en-US" dirty="0" smtClean="0">
                <a:solidFill>
                  <a:srgbClr val="FF0000"/>
                </a:solidFill>
              </a:rPr>
              <a:t>click</a:t>
            </a:r>
            <a:r>
              <a:rPr lang="en-US" dirty="0" smtClean="0"/>
              <a:t> submit</a:t>
            </a:r>
            <a:endParaRPr lang="en-US" dirty="0"/>
          </a:p>
        </p:txBody>
      </p:sp>
    </p:spTree>
    <p:extLst>
      <p:ext uri="{BB962C8B-B14F-4D97-AF65-F5344CB8AC3E}">
        <p14:creationId xmlns:p14="http://schemas.microsoft.com/office/powerpoint/2010/main" val="1945919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8229600" cy="3687237"/>
          </a:xfrm>
        </p:spPr>
      </p:pic>
      <p:sp>
        <p:nvSpPr>
          <p:cNvPr id="3" name="Title 2"/>
          <p:cNvSpPr>
            <a:spLocks noGrp="1"/>
          </p:cNvSpPr>
          <p:nvPr>
            <p:ph type="title"/>
          </p:nvPr>
        </p:nvSpPr>
        <p:spPr/>
        <p:txBody>
          <a:bodyPr>
            <a:normAutofit/>
          </a:bodyPr>
          <a:lstStyle/>
          <a:p>
            <a:pPr algn="ctr"/>
            <a:r>
              <a:rPr lang="en-US" sz="2800" dirty="0"/>
              <a:t>Forgot Password?</a:t>
            </a:r>
          </a:p>
        </p:txBody>
      </p:sp>
      <p:sp>
        <p:nvSpPr>
          <p:cNvPr id="5" name="TextBox 4"/>
          <p:cNvSpPr txBox="1"/>
          <p:nvPr/>
        </p:nvSpPr>
        <p:spPr>
          <a:xfrm>
            <a:off x="228600" y="4419600"/>
            <a:ext cx="7391400" cy="1200329"/>
          </a:xfrm>
          <a:prstGeom prst="rect">
            <a:avLst/>
          </a:prstGeom>
          <a:noFill/>
        </p:spPr>
        <p:txBody>
          <a:bodyPr wrap="square" rtlCol="0">
            <a:spAutoFit/>
          </a:bodyPr>
          <a:lstStyle/>
          <a:p>
            <a:pPr marL="285750" indent="-285750">
              <a:buClr>
                <a:srgbClr val="4B81CF"/>
              </a:buClr>
              <a:buFont typeface="Wingdings" charset="2"/>
              <a:buChar char="Ø"/>
            </a:pPr>
            <a:r>
              <a:rPr lang="en-US" dirty="0" smtClean="0"/>
              <a:t>Temporary password will be sent to State of Ohio email address</a:t>
            </a:r>
          </a:p>
          <a:p>
            <a:pPr marL="285750" indent="-285750">
              <a:buClr>
                <a:srgbClr val="4B81CF"/>
              </a:buClr>
              <a:buFont typeface="Wingdings" charset="2"/>
              <a:buChar char="Ø"/>
            </a:pPr>
            <a:endParaRPr lang="en-US" dirty="0"/>
          </a:p>
          <a:p>
            <a:pPr marL="285750" indent="-285750">
              <a:buClr>
                <a:srgbClr val="4B81CF"/>
              </a:buClr>
              <a:buFont typeface="Wingdings" charset="2"/>
              <a:buChar char="Ø"/>
            </a:pPr>
            <a:r>
              <a:rPr lang="en-US" dirty="0" smtClean="0"/>
              <a:t>Return to Login page</a:t>
            </a:r>
            <a:endParaRPr lang="en-US" dirty="0"/>
          </a:p>
        </p:txBody>
      </p:sp>
    </p:spTree>
    <p:extLst>
      <p:ext uri="{BB962C8B-B14F-4D97-AF65-F5344CB8AC3E}">
        <p14:creationId xmlns:p14="http://schemas.microsoft.com/office/powerpoint/2010/main" val="1606044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7225</TotalTime>
  <Words>5048</Words>
  <Application>Microsoft Office PowerPoint</Application>
  <PresentationFormat>On-screen Show (4:3)</PresentationFormat>
  <Paragraphs>547</Paragraphs>
  <Slides>50</Slides>
  <Notes>48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OHgrievance</vt:lpstr>
      <vt:lpstr>What is OHgrievance?</vt:lpstr>
      <vt:lpstr>Why OHgrievance?</vt:lpstr>
      <vt:lpstr>Website Address</vt:lpstr>
      <vt:lpstr>   </vt:lpstr>
      <vt:lpstr>  New User   </vt:lpstr>
      <vt:lpstr>Forgot Password?</vt:lpstr>
      <vt:lpstr>Forgot Password?</vt:lpstr>
      <vt:lpstr>Forgot Password?</vt:lpstr>
      <vt:lpstr>       Grievances Home Screen</vt:lpstr>
      <vt:lpstr>       List Views</vt:lpstr>
      <vt:lpstr>       Summary of Cases</vt:lpstr>
      <vt:lpstr>       Searching for Grievance</vt:lpstr>
      <vt:lpstr>       Creating a Grievance</vt:lpstr>
      <vt:lpstr>       Creating a Grievance</vt:lpstr>
      <vt:lpstr>PowerPoint Presentation</vt:lpstr>
      <vt:lpstr>Automatic Notifications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Articles</vt:lpstr>
      <vt:lpstr>PowerPoint Presentation</vt:lpstr>
      <vt:lpstr>Grievance Detail</vt:lpstr>
      <vt:lpstr>Grievance Detail</vt:lpstr>
      <vt:lpstr>PowerPoint Presentation</vt:lpstr>
      <vt:lpstr>Submitting a Grievance</vt:lpstr>
      <vt:lpstr>Submitting a Grievance</vt:lpstr>
      <vt:lpstr>Example Email Notification of Submission</vt:lpstr>
      <vt:lpstr>Setting a Meeting</vt:lpstr>
      <vt:lpstr>Example Email Notification of a Meeting</vt:lpstr>
      <vt:lpstr>Example Email Notification of a Meeting Extension</vt:lpstr>
      <vt:lpstr>Writing a Response</vt:lpstr>
      <vt:lpstr>Example Email Notification of Management Response</vt:lpstr>
      <vt:lpstr>Grievance Resolution</vt:lpstr>
      <vt:lpstr>Appeal Activation</vt:lpstr>
      <vt:lpstr>Modifying Grievances</vt:lpstr>
      <vt:lpstr>Mediation and Arbitration </vt:lpstr>
      <vt:lpstr>Scheduling Proposal from the Union</vt:lpstr>
      <vt:lpstr>Issues &amp; Questions</vt:lpstr>
      <vt:lpstr>Issues/Questions</vt:lpstr>
      <vt:lpstr>Provide short name of issue and detailed description of the question or issue</vt:lpstr>
      <vt:lpstr>PowerPoint Presentation</vt:lpstr>
      <vt:lpstr>Thank You</vt:lpstr>
    </vt:vector>
  </TitlesOfParts>
  <Company>State of Ohio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Grievance Tracking System</dc:title>
  <dc:creator>Lisa M. Ajayi</dc:creator>
  <cp:lastModifiedBy>Hemangini B. Patel</cp:lastModifiedBy>
  <cp:revision>244</cp:revision>
  <cp:lastPrinted>2014-04-17T17:49:06Z</cp:lastPrinted>
  <dcterms:created xsi:type="dcterms:W3CDTF">2014-03-11T15:22:16Z</dcterms:created>
  <dcterms:modified xsi:type="dcterms:W3CDTF">2014-07-07T11:46:41Z</dcterms:modified>
</cp:coreProperties>
</file>